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321" r:id="rId3"/>
    <p:sldId id="257" r:id="rId4"/>
    <p:sldId id="294" r:id="rId5"/>
    <p:sldId id="295" r:id="rId6"/>
    <p:sldId id="319" r:id="rId7"/>
    <p:sldId id="318" r:id="rId8"/>
    <p:sldId id="317" r:id="rId9"/>
    <p:sldId id="259" r:id="rId10"/>
    <p:sldId id="260" r:id="rId11"/>
    <p:sldId id="261" r:id="rId12"/>
    <p:sldId id="292" r:id="rId13"/>
    <p:sldId id="290" r:id="rId14"/>
    <p:sldId id="322" r:id="rId15"/>
    <p:sldId id="284" r:id="rId16"/>
    <p:sldId id="262" r:id="rId17"/>
    <p:sldId id="287" r:id="rId18"/>
    <p:sldId id="285" r:id="rId19"/>
    <p:sldId id="264" r:id="rId20"/>
    <p:sldId id="271" r:id="rId21"/>
    <p:sldId id="274" r:id="rId22"/>
    <p:sldId id="275" r:id="rId23"/>
    <p:sldId id="282" r:id="rId24"/>
    <p:sldId id="273" r:id="rId25"/>
    <p:sldId id="265" r:id="rId26"/>
    <p:sldId id="266" r:id="rId27"/>
    <p:sldId id="270" r:id="rId28"/>
    <p:sldId id="269" r:id="rId29"/>
    <p:sldId id="268" r:id="rId30"/>
    <p:sldId id="310" r:id="rId31"/>
    <p:sldId id="281" r:id="rId32"/>
    <p:sldId id="293" r:id="rId33"/>
    <p:sldId id="272" r:id="rId34"/>
    <p:sldId id="276" r:id="rId35"/>
    <p:sldId id="289" r:id="rId36"/>
    <p:sldId id="277" r:id="rId37"/>
    <p:sldId id="278" r:id="rId38"/>
    <p:sldId id="279" r:id="rId39"/>
    <p:sldId id="334" r:id="rId40"/>
    <p:sldId id="335" r:id="rId41"/>
    <p:sldId id="330" r:id="rId42"/>
    <p:sldId id="332" r:id="rId43"/>
    <p:sldId id="333" r:id="rId44"/>
    <p:sldId id="336" r:id="rId45"/>
    <p:sldId id="296" r:id="rId46"/>
    <p:sldId id="298" r:id="rId47"/>
    <p:sldId id="300" r:id="rId48"/>
    <p:sldId id="302" r:id="rId49"/>
    <p:sldId id="304" r:id="rId50"/>
    <p:sldId id="324" r:id="rId51"/>
    <p:sldId id="306" r:id="rId52"/>
    <p:sldId id="308" r:id="rId53"/>
    <p:sldId id="315" r:id="rId54"/>
    <p:sldId id="314" r:id="rId55"/>
    <p:sldId id="328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F941D-FCD7-4830-A85D-606B407EEFD4}" type="datetimeFigureOut">
              <a:rPr lang="pt-PT" smtClean="0"/>
              <a:pPr/>
              <a:t>29-09-2014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CA77B-9623-427F-B2C7-3620B1A6AFE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25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28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4A3E61B-3AB3-490F-90D4-269C8A444AE7}" type="datetimeFigureOut">
              <a:rPr lang="en-US" smtClean="0"/>
              <a:pPr/>
              <a:t>9/29/2014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20000"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9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10" Type="http://schemas.openxmlformats.org/officeDocument/2006/relationships/image" Target="../media/image126.jpeg"/><Relationship Id="rId4" Type="http://schemas.openxmlformats.org/officeDocument/2006/relationships/image" Target="../media/image120.jpeg"/><Relationship Id="rId9" Type="http://schemas.openxmlformats.org/officeDocument/2006/relationships/image" Target="../media/image1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tiff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29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tiff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tiff"/><Relationship Id="rId7" Type="http://schemas.openxmlformats.org/officeDocument/2006/relationships/image" Target="../media/image148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tiff"/><Relationship Id="rId4" Type="http://schemas.openxmlformats.org/officeDocument/2006/relationships/image" Target="../media/image14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5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7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pt/url?sa=i&amp;rct=j&amp;q=&amp;esrc=s&amp;source=images&amp;cd=&amp;cad=rja&amp;uact=8&amp;docid=WfS9TCl8BI7ISM&amp;tbnid=DBnBTmCksJAcYM:&amp;ved=0CAUQjRw&amp;url=http://www.viciaudio.pt/2010/09/u2-360-tour-portugal-coimbra-2010-vendo.html&amp;ei=9cU7U_OYGsLV0QWUw4CgDg&amp;bvm=bv.63934634,d.ZGU&amp;psig=AFQjCNHJupoqJyk95ebN8y-WHbXpCm5aeA&amp;ust=139651261719734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sz="3200" dirty="0" err="1" smtClean="0"/>
              <a:t>Cobermetal</a:t>
            </a:r>
            <a:endParaRPr lang="pt-PT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Soluções  metálicas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Salle Sport Brechid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04800"/>
            <a:ext cx="7030065" cy="5238750"/>
          </a:xfrm>
          <a:prstGeom prst="rect">
            <a:avLst/>
          </a:prstGeom>
        </p:spPr>
      </p:pic>
      <p:pic>
        <p:nvPicPr>
          <p:cNvPr id="1026" name="Picture 2" descr="C:\Users\Grosso\Desktop\Trabalho Marrocos\fotos p martinho\varios II\07.07.25 03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1600" y="304800"/>
            <a:ext cx="1440000" cy="1080000"/>
          </a:xfrm>
          <a:prstGeom prst="rect">
            <a:avLst/>
          </a:prstGeom>
          <a:noFill/>
        </p:spPr>
      </p:pic>
      <p:pic>
        <p:nvPicPr>
          <p:cNvPr id="6" name="Imagem 5" descr="07.07.25 0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10800"/>
            <a:ext cx="1440000" cy="1080000"/>
          </a:xfrm>
          <a:prstGeom prst="rect">
            <a:avLst/>
          </a:prstGeom>
        </p:spPr>
      </p:pic>
      <p:sp>
        <p:nvSpPr>
          <p:cNvPr id="8" name="Rectângulo 7"/>
          <p:cNvSpPr/>
          <p:nvPr/>
        </p:nvSpPr>
        <p:spPr>
          <a:xfrm>
            <a:off x="7467600" y="2967335"/>
            <a:ext cx="1676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As nossas telhas CM750 permitem vencer  vãos  com 30m  sem recurso a pilares intermédios</a:t>
            </a:r>
            <a:r>
              <a:rPr lang="pt-PT" dirty="0" smtClean="0"/>
              <a:t>. </a:t>
            </a:r>
          </a:p>
        </p:txBody>
      </p:sp>
      <p:sp>
        <p:nvSpPr>
          <p:cNvPr id="9" name="Rectângulo 8"/>
          <p:cNvSpPr/>
          <p:nvPr/>
        </p:nvSpPr>
        <p:spPr>
          <a:xfrm>
            <a:off x="7467600" y="4469249"/>
            <a:ext cx="1600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A arquitetura dos espaços pode ainda maximizar  o vão coberto  </a:t>
            </a:r>
            <a:endParaRPr lang="pt-PT" sz="1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57200" y="5715000"/>
            <a:ext cx="27478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Sport </a:t>
            </a:r>
            <a:r>
              <a:rPr lang="pt-PT" sz="1050" dirty="0" err="1" smtClean="0"/>
              <a:t>Brechid</a:t>
            </a:r>
            <a:r>
              <a:rPr lang="pt-PT" sz="1050" dirty="0" smtClean="0"/>
              <a:t>  l  Marrocos  l   A=   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57200" y="5946085"/>
            <a:ext cx="2087431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Proj</a:t>
            </a:r>
            <a:r>
              <a:rPr lang="pt-PT" sz="1050" dirty="0" smtClean="0"/>
              <a:t>:        l   Ano     l   Produtos:</a:t>
            </a:r>
          </a:p>
          <a:p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N07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5280000" cy="3960000"/>
          </a:xfrm>
        </p:spPr>
      </p:pic>
      <p:pic>
        <p:nvPicPr>
          <p:cNvPr id="5" name="Imagem 4" descr="LONGOFER - Casablanca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275000"/>
            <a:ext cx="1920000" cy="1440000"/>
          </a:xfrm>
          <a:prstGeom prst="rect">
            <a:avLst/>
          </a:prstGeom>
        </p:spPr>
      </p:pic>
      <p:pic>
        <p:nvPicPr>
          <p:cNvPr id="6" name="Imagem 5" descr="UNIVERS ACIER - Casablanca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4275000"/>
            <a:ext cx="1920000" cy="144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5181600" y="5065693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Com aplicações que podem cobrir áreas destinadas a diferentes utilizações. Grandes e pequenas.</a:t>
            </a:r>
          </a:p>
        </p:txBody>
      </p:sp>
      <p:pic>
        <p:nvPicPr>
          <p:cNvPr id="10" name="Imagem 9" descr="Piscine GOFORM - Agadir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1000" y="1455600"/>
            <a:ext cx="1920000" cy="1440000"/>
          </a:xfrm>
          <a:prstGeom prst="rect">
            <a:avLst/>
          </a:prstGeom>
        </p:spPr>
      </p:pic>
      <p:pic>
        <p:nvPicPr>
          <p:cNvPr id="11" name="Imagem 10" descr="Piscine GOFORM - Agadi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3000600"/>
            <a:ext cx="2400000" cy="180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304800" y="58674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Longofer</a:t>
            </a:r>
            <a:r>
              <a:rPr lang="pt-PT" sz="1050" dirty="0" smtClean="0"/>
              <a:t>  l   Marrocos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sp>
        <p:nvSpPr>
          <p:cNvPr id="14" name="Rectângulo 13"/>
          <p:cNvSpPr/>
          <p:nvPr/>
        </p:nvSpPr>
        <p:spPr>
          <a:xfrm>
            <a:off x="6629400" y="318954"/>
            <a:ext cx="22098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err="1" smtClean="0"/>
              <a:t>Piscine</a:t>
            </a:r>
            <a:r>
              <a:rPr lang="pt-PT" sz="1050" dirty="0" smtClean="0"/>
              <a:t> GOFORM  l  Agadir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2007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DSC02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73800"/>
            <a:ext cx="2880000" cy="2160000"/>
          </a:xfrm>
          <a:prstGeom prst="rect">
            <a:avLst/>
          </a:prstGeom>
        </p:spPr>
      </p:pic>
      <p:pic>
        <p:nvPicPr>
          <p:cNvPr id="8" name="Imagem 7" descr="DSC022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3485400"/>
            <a:ext cx="2160000" cy="162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7200" y="619780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Coberturas de vários tipos, diferentes dimensões, em obras novas ou remodelações de espaços.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304800" y="3424788"/>
            <a:ext cx="274320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                         l                        </a:t>
            </a:r>
          </a:p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/>
              <a:t>              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16" name="Imagem 15" descr="DHL parking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762000"/>
            <a:ext cx="2901600" cy="1339200"/>
          </a:xfrm>
          <a:prstGeom prst="rect">
            <a:avLst/>
          </a:prstGeom>
        </p:spPr>
      </p:pic>
      <p:pic>
        <p:nvPicPr>
          <p:cNvPr id="17" name="Imagem 16" descr="DSCN14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2362200"/>
            <a:ext cx="2880000" cy="2160000"/>
          </a:xfrm>
          <a:prstGeom prst="rect">
            <a:avLst/>
          </a:prstGeom>
        </p:spPr>
      </p:pic>
      <p:pic>
        <p:nvPicPr>
          <p:cNvPr id="18" name="Imagem 17" descr="DSC058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53200" y="943200"/>
            <a:ext cx="2400000" cy="1800000"/>
          </a:xfrm>
          <a:prstGeom prst="rect">
            <a:avLst/>
          </a:prstGeom>
        </p:spPr>
      </p:pic>
      <p:pic>
        <p:nvPicPr>
          <p:cNvPr id="19" name="Imagem 18" descr="0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9111" y="5369400"/>
            <a:ext cx="1882222" cy="1260000"/>
          </a:xfrm>
          <a:prstGeom prst="rect">
            <a:avLst/>
          </a:prstGeom>
        </p:spPr>
      </p:pic>
      <p:pic>
        <p:nvPicPr>
          <p:cNvPr id="20" name="Imagem 19" descr="02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0" y="5369400"/>
            <a:ext cx="1882222" cy="1260000"/>
          </a:xfrm>
          <a:prstGeom prst="rect">
            <a:avLst/>
          </a:prstGeom>
        </p:spPr>
      </p:pic>
      <p:sp>
        <p:nvSpPr>
          <p:cNvPr id="21" name="Rectângulo 20"/>
          <p:cNvSpPr/>
          <p:nvPr/>
        </p:nvSpPr>
        <p:spPr>
          <a:xfrm>
            <a:off x="4191000" y="28288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                 l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 l  Ano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22" name="Imagem 21" descr="04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3778" y="5369400"/>
            <a:ext cx="1882222" cy="1260000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6096000" y="60168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>
                <a:solidFill>
                  <a:schemeClr val="accent6">
                    <a:lumMod val="75000"/>
                  </a:schemeClr>
                </a:solidFill>
              </a:rPr>
              <a:t>Estruturas de suporte metálicas…</a:t>
            </a:r>
            <a:endParaRPr lang="pt-PT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5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838200"/>
            <a:ext cx="3764445" cy="2520000"/>
          </a:xfrm>
        </p:spPr>
      </p:pic>
      <p:pic>
        <p:nvPicPr>
          <p:cNvPr id="5" name="Imagem 4" descr="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290000"/>
            <a:ext cx="3764445" cy="2520000"/>
          </a:xfrm>
          <a:prstGeom prst="rect">
            <a:avLst/>
          </a:prstGeom>
        </p:spPr>
      </p:pic>
      <p:pic>
        <p:nvPicPr>
          <p:cNvPr id="6" name="Imagem 5" descr="1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5334000"/>
            <a:ext cx="1882222" cy="1260000"/>
          </a:xfrm>
          <a:prstGeom prst="rect">
            <a:avLst/>
          </a:prstGeom>
        </p:spPr>
      </p:pic>
      <p:pic>
        <p:nvPicPr>
          <p:cNvPr id="7" name="Imagem 6" descr="1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5334000"/>
            <a:ext cx="1882222" cy="1260000"/>
          </a:xfrm>
          <a:prstGeom prst="rect">
            <a:avLst/>
          </a:prstGeom>
        </p:spPr>
      </p:pic>
      <p:pic>
        <p:nvPicPr>
          <p:cNvPr id="8" name="Imagem 7" descr="1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9600" y="5334000"/>
            <a:ext cx="1882222" cy="1260000"/>
          </a:xfrm>
          <a:prstGeom prst="rect">
            <a:avLst/>
          </a:prstGeom>
        </p:spPr>
      </p:pic>
      <p:sp>
        <p:nvSpPr>
          <p:cNvPr id="9" name="Rectângulo 8"/>
          <p:cNvSpPr/>
          <p:nvPr/>
        </p:nvSpPr>
        <p:spPr>
          <a:xfrm>
            <a:off x="4800600" y="3623102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Proj</a:t>
            </a:r>
            <a:r>
              <a:rPr lang="pt-PT" sz="1050" dirty="0" smtClean="0"/>
              <a:t>:        l   Ano     l   Produtos:</a:t>
            </a:r>
          </a:p>
          <a:p>
            <a:endParaRPr lang="pt-PT" sz="1050" dirty="0"/>
          </a:p>
        </p:txBody>
      </p:sp>
      <p:sp>
        <p:nvSpPr>
          <p:cNvPr id="10" name="Rectângulo 9"/>
          <p:cNvSpPr/>
          <p:nvPr/>
        </p:nvSpPr>
        <p:spPr>
          <a:xfrm>
            <a:off x="4800600" y="3429000"/>
            <a:ext cx="29658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</a:t>
            </a:r>
            <a:r>
              <a:rPr lang="pt-PT" sz="1050" dirty="0" err="1" smtClean="0"/>
              <a:t>Brechid</a:t>
            </a:r>
            <a:r>
              <a:rPr lang="pt-PT" sz="1050" dirty="0" smtClean="0"/>
              <a:t>  l  Marrocos  l   A=   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553200" y="6019800"/>
            <a:ext cx="2327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>
                <a:solidFill>
                  <a:schemeClr val="accent6">
                    <a:lumMod val="75000"/>
                  </a:schemeClr>
                </a:solidFill>
              </a:rPr>
              <a:t>…ou em betão armado!</a:t>
            </a:r>
            <a:endParaRPr lang="pt-PT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838200" y="669191"/>
            <a:ext cx="6248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Este sistema de coberturas pode ser aplicada em edifícios de estrutura metálica ou em betão armado.</a:t>
            </a:r>
          </a:p>
          <a:p>
            <a:endParaRPr lang="pt-PT" sz="1400" dirty="0" smtClean="0"/>
          </a:p>
          <a:p>
            <a:r>
              <a:rPr lang="pt-PT" sz="1400" dirty="0" smtClean="0"/>
              <a:t>A aplicação rápida e a relação qualidade/preço tornam os perfis autoportantes a escolha perfeita para cobrir grandes áreas. </a:t>
            </a:r>
          </a:p>
          <a:p>
            <a:endParaRPr lang="pt-PT" sz="1400" dirty="0" smtClean="0"/>
          </a:p>
          <a:p>
            <a:r>
              <a:rPr lang="pt-PT" sz="1400" dirty="0" smtClean="0"/>
              <a:t>As nossas telhas autoportantes são perfis de aço não seccionados, podendo ser aplicados em variadas medidas, planos ou com diferentes raios de arco.</a:t>
            </a:r>
          </a:p>
          <a:p>
            <a:endParaRPr lang="pt-PT" sz="1400" dirty="0" smtClean="0"/>
          </a:p>
          <a:p>
            <a:r>
              <a:rPr lang="pt-PT" sz="1400" dirty="0" smtClean="0"/>
              <a:t>As tradicionais asnas de apoio são desnecessárias, uma vez que só são necessários dois apoios. </a:t>
            </a:r>
            <a:endParaRPr lang="pt-PT" sz="1400" dirty="0"/>
          </a:p>
        </p:txBody>
      </p:sp>
      <p:pic>
        <p:nvPicPr>
          <p:cNvPr id="3" name="Imagem 2" descr="salle sport berka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4038600"/>
            <a:ext cx="3838575" cy="25527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SCN1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52400"/>
            <a:ext cx="5956800" cy="4467600"/>
          </a:xfrm>
          <a:prstGeom prst="rect">
            <a:avLst/>
          </a:prstGeom>
        </p:spPr>
      </p:pic>
      <p:pic>
        <p:nvPicPr>
          <p:cNvPr id="7" name="Imagem 6" descr="DSCN10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2438400"/>
            <a:ext cx="2895600" cy="2171700"/>
          </a:xfrm>
          <a:prstGeom prst="rect">
            <a:avLst/>
          </a:prstGeom>
        </p:spPr>
      </p:pic>
      <p:sp>
        <p:nvSpPr>
          <p:cNvPr id="4" name="Rectângulo 3"/>
          <p:cNvSpPr/>
          <p:nvPr/>
        </p:nvSpPr>
        <p:spPr>
          <a:xfrm>
            <a:off x="609600" y="4738554"/>
            <a:ext cx="2819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err="1" smtClean="0"/>
              <a:t>Souk</a:t>
            </a:r>
            <a:r>
              <a:rPr lang="pt-PT" sz="1050" dirty="0" smtClean="0"/>
              <a:t> l  </a:t>
            </a:r>
            <a:r>
              <a:rPr lang="pt-PT" sz="1050" dirty="0" err="1" smtClean="0"/>
              <a:t>Marrakech</a:t>
            </a:r>
            <a:r>
              <a:rPr lang="pt-PT" sz="1050" dirty="0" smtClean="0"/>
              <a:t>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2004</a:t>
            </a:r>
          </a:p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990600" y="2590800"/>
            <a:ext cx="18309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I </a:t>
            </a:r>
            <a:r>
              <a:rPr lang="pt-PT" sz="1050" dirty="0" err="1" smtClean="0"/>
              <a:t>Taza</a:t>
            </a:r>
            <a:r>
              <a:rPr lang="pt-PT" sz="1050" dirty="0" smtClean="0"/>
              <a:t> l   A=</a:t>
            </a:r>
            <a:endParaRPr lang="pt-PT" sz="1050" dirty="0"/>
          </a:p>
        </p:txBody>
      </p:sp>
      <p:sp>
        <p:nvSpPr>
          <p:cNvPr id="7" name="CaixaDeTexto 6"/>
          <p:cNvSpPr txBox="1"/>
          <p:nvPr/>
        </p:nvSpPr>
        <p:spPr>
          <a:xfrm>
            <a:off x="990600" y="2794084"/>
            <a:ext cx="16818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Proj</a:t>
            </a:r>
            <a:r>
              <a:rPr lang="pt-PT" sz="1050" dirty="0" smtClean="0"/>
              <a:t>:          l    Ano 2007  </a:t>
            </a:r>
            <a:endParaRPr lang="pt-PT" sz="105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990600" y="2971800"/>
            <a:ext cx="7906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16" name="Imagem 15" descr="DSCN1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400" y="4240800"/>
            <a:ext cx="2880000" cy="2160000"/>
          </a:xfrm>
          <a:prstGeom prst="rect">
            <a:avLst/>
          </a:prstGeom>
        </p:spPr>
      </p:pic>
      <p:pic>
        <p:nvPicPr>
          <p:cNvPr id="17" name="Imagem 16" descr="Salle Sport Mediouna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4240800"/>
            <a:ext cx="1943757" cy="2160000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5867400" y="4138136"/>
            <a:ext cx="231505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 l  </a:t>
            </a:r>
            <a:r>
              <a:rPr lang="pt-PT" sz="1050" dirty="0" err="1" smtClean="0"/>
              <a:t>Mediouna</a:t>
            </a:r>
            <a:r>
              <a:rPr lang="pt-PT" sz="1050" dirty="0" smtClean="0"/>
              <a:t>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2006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19" name="Imagem 18" descr="fotografia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400" y="457200"/>
            <a:ext cx="2880000" cy="2160000"/>
          </a:xfrm>
          <a:prstGeom prst="rect">
            <a:avLst/>
          </a:prstGeom>
        </p:spPr>
      </p:pic>
      <p:pic>
        <p:nvPicPr>
          <p:cNvPr id="23" name="Imagem 22" descr="fotografia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61000" y="430800"/>
            <a:ext cx="3840000" cy="2880000"/>
          </a:xfrm>
          <a:prstGeom prst="rect">
            <a:avLst/>
          </a:prstGeom>
        </p:spPr>
      </p:pic>
      <p:pic>
        <p:nvPicPr>
          <p:cNvPr id="24" name="Imagem 23" descr="Salle Sport Mediouna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3600" y="4960800"/>
            <a:ext cx="2133600" cy="144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Grosso\Desktop\Trabalho Marrocos\fotos p martinho\album\Maison du Cerame - Casablanca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221" y="2564400"/>
            <a:ext cx="2880579" cy="2160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4724400" y="4927684"/>
            <a:ext cx="27158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Maison</a:t>
            </a:r>
            <a:r>
              <a:rPr lang="pt-PT" sz="1050" dirty="0" smtClean="0"/>
              <a:t> </a:t>
            </a:r>
            <a:r>
              <a:rPr lang="pt-PT" sz="1050" dirty="0" err="1" smtClean="0"/>
              <a:t>du</a:t>
            </a:r>
            <a:r>
              <a:rPr lang="pt-PT" sz="1050" dirty="0" smtClean="0"/>
              <a:t> Cerame I Casablanca l   A=</a:t>
            </a:r>
            <a:endParaRPr lang="pt-PT" sz="1050" dirty="0"/>
          </a:p>
        </p:txBody>
      </p:sp>
      <p:pic>
        <p:nvPicPr>
          <p:cNvPr id="6" name="Imagem 5" descr="Maison du Cerame - Casablanca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4000" y="604200"/>
            <a:ext cx="3360000" cy="25200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724400" y="5156284"/>
            <a:ext cx="16818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Proj</a:t>
            </a:r>
            <a:r>
              <a:rPr lang="pt-PT" sz="1050" dirty="0" smtClean="0"/>
              <a:t>:          l    Ano 2007  </a:t>
            </a:r>
            <a:endParaRPr lang="pt-PT" sz="105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724400" y="5384884"/>
            <a:ext cx="7906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4" name="Marcador de Posição de Conteúdo 3" descr="Maison du Cerame - Casablanc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94000" y="2667000"/>
            <a:ext cx="4064000" cy="3048000"/>
          </a:xfr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45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2884161" cy="2160000"/>
          </a:xfrm>
          <a:prstGeom prst="rect">
            <a:avLst/>
          </a:prstGeom>
        </p:spPr>
      </p:pic>
      <p:pic>
        <p:nvPicPr>
          <p:cNvPr id="5" name="Imagem 4" descr="DSC044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800" y="24384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3505200" y="4793159"/>
            <a:ext cx="2819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 smtClean="0"/>
              <a:t>……………..  l  ……………..  l   A=</a:t>
            </a:r>
          </a:p>
          <a:p>
            <a:r>
              <a:rPr lang="pt-PT" sz="1100" dirty="0" err="1" smtClean="0"/>
              <a:t>Proj</a:t>
            </a:r>
            <a:r>
              <a:rPr lang="pt-PT" sz="1100" dirty="0" smtClean="0"/>
              <a:t>:         l  Ano 2006</a:t>
            </a:r>
          </a:p>
          <a:p>
            <a:endParaRPr lang="pt-PT" sz="1100" dirty="0" smtClean="0"/>
          </a:p>
          <a:p>
            <a:r>
              <a:rPr lang="pt-PT" sz="1100" dirty="0" smtClean="0"/>
              <a:t>Produtos: CM880/125</a:t>
            </a:r>
            <a:endParaRPr lang="pt-PT" sz="1100" dirty="0"/>
          </a:p>
        </p:txBody>
      </p:sp>
      <p:pic>
        <p:nvPicPr>
          <p:cNvPr id="7" name="Imagem 6" descr="DSC045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800" y="4648200"/>
            <a:ext cx="2880000" cy="2160000"/>
          </a:xfrm>
          <a:prstGeom prst="rect">
            <a:avLst/>
          </a:prstGeom>
        </p:spPr>
      </p:pic>
      <p:pic>
        <p:nvPicPr>
          <p:cNvPr id="8" name="Imagem 7" descr="fg 3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1295400"/>
            <a:ext cx="1920000" cy="1440000"/>
          </a:xfrm>
          <a:prstGeom prst="rect">
            <a:avLst/>
          </a:prstGeom>
        </p:spPr>
      </p:pic>
      <p:pic>
        <p:nvPicPr>
          <p:cNvPr id="9" name="Imagem 8" descr="0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7800" y="2971800"/>
            <a:ext cx="2151111" cy="1440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248400" y="609600"/>
            <a:ext cx="2667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recolha de águas pluviais é dimensionada e feita de forma eficaz e em conformidade com a arquitetura dos espaços.</a:t>
            </a:r>
            <a:endParaRPr lang="pt-PT" sz="1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248400" y="457200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dimensões das sapatas de fixação são calculadas de acordo com os esforços  a que a estrutura estará sujeita durante a sua vida útil.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rosso\Desktop\Trabalho Marrocos\fotos p martinho\album\Les Cepages Marrocaine - Mekn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956800" cy="4467600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685800" y="48239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Les</a:t>
            </a:r>
            <a:r>
              <a:rPr lang="pt-PT" sz="1050" dirty="0" smtClean="0"/>
              <a:t> </a:t>
            </a:r>
            <a:r>
              <a:rPr lang="pt-PT" sz="1050" dirty="0" err="1" smtClean="0"/>
              <a:t>Cepages</a:t>
            </a:r>
            <a:r>
              <a:rPr lang="pt-PT" sz="1050" dirty="0" smtClean="0"/>
              <a:t> </a:t>
            </a:r>
            <a:r>
              <a:rPr lang="pt-PT" sz="1050" dirty="0" err="1" smtClean="0"/>
              <a:t>Marrocaine</a:t>
            </a:r>
            <a:r>
              <a:rPr lang="pt-PT" sz="1050" dirty="0" smtClean="0"/>
              <a:t> l  </a:t>
            </a:r>
            <a:r>
              <a:rPr lang="pt-PT" sz="1050" dirty="0" err="1" smtClean="0"/>
              <a:t>Meknes</a:t>
            </a:r>
            <a:r>
              <a:rPr lang="pt-PT" sz="1050" dirty="0" smtClean="0"/>
              <a:t>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2006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pic>
        <p:nvPicPr>
          <p:cNvPr id="1027" name="Picture 3" descr="C:\Users\Grosso\Desktop\Trabalho Marrocos\fotos p martinho\album\Les Cepages Marrocaine - Mekn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564400"/>
            <a:ext cx="2880000" cy="2160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m no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3352800"/>
            <a:ext cx="2210625" cy="720000"/>
          </a:xfrm>
          <a:prstGeom prst="rect">
            <a:avLst/>
          </a:prstGeom>
        </p:spPr>
      </p:pic>
      <p:pic>
        <p:nvPicPr>
          <p:cNvPr id="4" name="Imagem 3" descr="sem nome max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348" y="3360600"/>
            <a:ext cx="1966852" cy="1668600"/>
          </a:xfrm>
          <a:prstGeom prst="rect">
            <a:avLst/>
          </a:prstGeom>
        </p:spPr>
      </p:pic>
      <p:pic>
        <p:nvPicPr>
          <p:cNvPr id="5" name="Imagem 4" descr="sem nome cmeta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381000"/>
            <a:ext cx="1968500" cy="762000"/>
          </a:xfrm>
          <a:prstGeom prst="rect">
            <a:avLst/>
          </a:prstGeom>
        </p:spPr>
      </p:pic>
      <p:pic>
        <p:nvPicPr>
          <p:cNvPr id="6" name="Imagem 5" descr="sem nome telb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31486"/>
            <a:ext cx="1990746" cy="1497314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225845" y="4114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 de Montalvo</a:t>
            </a:r>
          </a:p>
          <a:p>
            <a:r>
              <a:rPr lang="pt-PT" sz="1200" dirty="0" smtClean="0"/>
              <a:t>Lote 7 </a:t>
            </a:r>
          </a:p>
          <a:p>
            <a:r>
              <a:rPr lang="pt-PT" sz="1200" dirty="0" smtClean="0"/>
              <a:t>2250- 273 MONTALVO</a:t>
            </a:r>
            <a:endParaRPr lang="pt-PT" sz="12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276600" y="1143000"/>
            <a:ext cx="172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  <a:endParaRPr lang="pt-PT" sz="12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276600" y="1828800"/>
            <a:ext cx="2116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+351 244 768 213</a:t>
            </a:r>
          </a:p>
          <a:p>
            <a:r>
              <a:rPr lang="pt-PT" sz="1200" dirty="0" smtClean="0"/>
              <a:t>Fax : +351 244 768 637</a:t>
            </a:r>
          </a:p>
          <a:p>
            <a:r>
              <a:rPr lang="pt-PT" sz="1200" dirty="0" smtClean="0"/>
              <a:t>GPS: 39.658862, - 8.802723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6019800" y="990600"/>
            <a:ext cx="18662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Ain</a:t>
            </a:r>
            <a:r>
              <a:rPr lang="pt-PT" sz="1200" dirty="0" smtClean="0"/>
              <a:t> </a:t>
            </a:r>
            <a:r>
              <a:rPr lang="pt-PT" sz="1200" dirty="0" err="1" smtClean="0"/>
              <a:t>Harrouda</a:t>
            </a:r>
            <a:endParaRPr lang="pt-PT" sz="1200" dirty="0" smtClean="0"/>
          </a:p>
          <a:p>
            <a:r>
              <a:rPr lang="pt-PT" sz="1200" dirty="0" smtClean="0"/>
              <a:t>20640 CASABLANCA</a:t>
            </a:r>
          </a:p>
          <a:p>
            <a:r>
              <a:rPr lang="pt-PT" sz="1200" dirty="0" smtClean="0"/>
              <a:t>MAROC</a:t>
            </a:r>
          </a:p>
          <a:p>
            <a:endParaRPr lang="pt-PT" sz="1200" dirty="0" smtClean="0"/>
          </a:p>
          <a:p>
            <a:r>
              <a:rPr lang="pt-PT" sz="1200" dirty="0" err="1" smtClean="0"/>
              <a:t>Tel</a:t>
            </a:r>
            <a:r>
              <a:rPr lang="pt-PT" sz="1200" dirty="0" smtClean="0"/>
              <a:t> : +212 522 329 216</a:t>
            </a:r>
          </a:p>
          <a:p>
            <a:r>
              <a:rPr lang="pt-PT" sz="1200" dirty="0" smtClean="0"/>
              <a:t>Fax: +212 522 329 204</a:t>
            </a:r>
          </a:p>
          <a:p>
            <a:r>
              <a:rPr lang="pt-PT" sz="1200" dirty="0" smtClean="0"/>
              <a:t>GSM: +212 670 332 135</a:t>
            </a:r>
          </a:p>
          <a:p>
            <a:r>
              <a:rPr lang="pt-PT" sz="1200" dirty="0" err="1" smtClean="0"/>
              <a:t>www.couvermetal.ma</a:t>
            </a:r>
            <a:endParaRPr lang="pt-PT" sz="12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247199" y="4800600"/>
            <a:ext cx="1858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: +351 249 739 495</a:t>
            </a:r>
          </a:p>
          <a:p>
            <a:r>
              <a:rPr lang="pt-PT" sz="1200" dirty="0" smtClean="0"/>
              <a:t>Fax: +351 249 739 494</a:t>
            </a:r>
          </a:p>
          <a:p>
            <a:r>
              <a:rPr lang="pt-PT" sz="1200" dirty="0" err="1" smtClean="0"/>
              <a:t>E-mail:etramlda@iol.pt</a:t>
            </a:r>
            <a:endParaRPr lang="pt-PT" sz="1200" dirty="0"/>
          </a:p>
        </p:txBody>
      </p:sp>
      <p:sp>
        <p:nvSpPr>
          <p:cNvPr id="13" name="Rectângulo 12"/>
          <p:cNvSpPr/>
          <p:nvPr/>
        </p:nvSpPr>
        <p:spPr>
          <a:xfrm>
            <a:off x="381000" y="1828800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Zona Industrial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  <a:endParaRPr lang="pt-PT" sz="1200" dirty="0"/>
          </a:p>
        </p:txBody>
      </p:sp>
      <p:sp>
        <p:nvSpPr>
          <p:cNvPr id="14" name="Rectângulo 13"/>
          <p:cNvSpPr/>
          <p:nvPr/>
        </p:nvSpPr>
        <p:spPr>
          <a:xfrm>
            <a:off x="381000" y="243840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+351 244 768 213</a:t>
            </a:r>
          </a:p>
          <a:p>
            <a:r>
              <a:rPr lang="pt-PT" sz="1200" dirty="0" smtClean="0"/>
              <a:t>Fax : +351 244 768 637</a:t>
            </a:r>
          </a:p>
          <a:p>
            <a:endParaRPr lang="pt-PT" sz="1200" dirty="0" smtClean="0"/>
          </a:p>
        </p:txBody>
      </p:sp>
      <p:sp>
        <p:nvSpPr>
          <p:cNvPr id="15" name="CaixaDeTexto 14"/>
          <p:cNvSpPr txBox="1"/>
          <p:nvPr/>
        </p:nvSpPr>
        <p:spPr>
          <a:xfrm>
            <a:off x="381000" y="5029200"/>
            <a:ext cx="200567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 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</a:p>
          <a:p>
            <a:endParaRPr lang="pt-PT" sz="1200" dirty="0" smtClean="0"/>
          </a:p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+351 244 766 090</a:t>
            </a:r>
          </a:p>
          <a:p>
            <a:r>
              <a:rPr lang="pt-PT" sz="1200" dirty="0" smtClean="0"/>
              <a:t>Fax: +351 244 768 605</a:t>
            </a:r>
          </a:p>
          <a:p>
            <a:r>
              <a:rPr lang="pt-PT" sz="1200" dirty="0" smtClean="0"/>
              <a:t>E-mail: </a:t>
            </a:r>
            <a:r>
              <a:rPr lang="pt-PT" sz="1200" dirty="0" err="1" smtClean="0"/>
              <a:t>info@maxperfil.pt</a:t>
            </a:r>
            <a:endParaRPr lang="pt-PT" sz="1200" dirty="0" smtClean="0"/>
          </a:p>
        </p:txBody>
      </p:sp>
      <p:pic>
        <p:nvPicPr>
          <p:cNvPr id="31745" name="Picture 1" descr="C:\Users\Grosso\Desktop\fotos pp cobermetal\couvermeta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7680" y="381000"/>
            <a:ext cx="2481470" cy="533400"/>
          </a:xfrm>
          <a:prstGeom prst="rect">
            <a:avLst/>
          </a:prstGeom>
          <a:noFill/>
        </p:spPr>
      </p:pic>
      <p:sp>
        <p:nvSpPr>
          <p:cNvPr id="16" name="CaixaDeTexto 15"/>
          <p:cNvSpPr txBox="1"/>
          <p:nvPr/>
        </p:nvSpPr>
        <p:spPr>
          <a:xfrm>
            <a:off x="5473488" y="5572780"/>
            <a:ext cx="3899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err="1" smtClean="0">
                <a:solidFill>
                  <a:srgbClr val="FF0000"/>
                </a:solidFill>
              </a:rPr>
              <a:t>www.cobermetal.pt</a:t>
            </a:r>
            <a:endParaRPr lang="pt-P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Tm="20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SC049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800" y="152400"/>
            <a:ext cx="5956800" cy="4467600"/>
          </a:xfrm>
          <a:prstGeom prst="rect">
            <a:avLst/>
          </a:prstGeom>
        </p:spPr>
      </p:pic>
      <p:pic>
        <p:nvPicPr>
          <p:cNvPr id="5" name="Imagem 4" descr="100_02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438400"/>
            <a:ext cx="2880000" cy="2160000"/>
          </a:xfrm>
          <a:prstGeom prst="rect">
            <a:avLst/>
          </a:prstGeom>
        </p:spPr>
      </p:pic>
      <p:sp>
        <p:nvSpPr>
          <p:cNvPr id="7" name="Rectângulo 6"/>
          <p:cNvSpPr/>
          <p:nvPr/>
        </p:nvSpPr>
        <p:spPr>
          <a:xfrm>
            <a:off x="609600" y="47244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SONACOS  l  Marrocos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2010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 CM750/260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MVC-068Fpa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5956800" cy="4467600"/>
          </a:xfrm>
        </p:spPr>
      </p:pic>
      <p:pic>
        <p:nvPicPr>
          <p:cNvPr id="6" name="Imagem 5" descr="MVC-069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7800" y="2438400"/>
            <a:ext cx="2880000" cy="2160000"/>
          </a:xfrm>
          <a:prstGeom prst="rect">
            <a:avLst/>
          </a:prstGeom>
        </p:spPr>
      </p:pic>
      <p:sp>
        <p:nvSpPr>
          <p:cNvPr id="7" name="Rectângulo 6"/>
          <p:cNvSpPr/>
          <p:nvPr/>
        </p:nvSpPr>
        <p:spPr>
          <a:xfrm>
            <a:off x="609600" y="4667071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Pavilhão Gimnodesportivo Leiria l  Portugal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2002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 CM750/260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Stade Municipal - Oujda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600" y="76200"/>
            <a:ext cx="5956800" cy="4467600"/>
          </a:xfrm>
        </p:spPr>
      </p:pic>
      <p:pic>
        <p:nvPicPr>
          <p:cNvPr id="5" name="Imagem 4" descr="Stade Municipal - Ouj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23622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533400" y="46482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Stade</a:t>
            </a:r>
            <a:r>
              <a:rPr lang="pt-PT" sz="1050" dirty="0" smtClean="0"/>
              <a:t> Municipal  l  </a:t>
            </a:r>
            <a:r>
              <a:rPr lang="pt-PT" sz="1050" dirty="0" err="1" smtClean="0"/>
              <a:t>Oujda</a:t>
            </a:r>
            <a:r>
              <a:rPr lang="pt-PT" sz="1050" dirty="0" smtClean="0"/>
              <a:t>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        l  Ano 2006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 CM750/260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5960600" cy="4464000"/>
          </a:xfrm>
          <a:prstGeom prst="rect">
            <a:avLst/>
          </a:prstGeom>
        </p:spPr>
      </p:pic>
      <p:pic>
        <p:nvPicPr>
          <p:cNvPr id="5" name="Imagem 4" descr="Aeroport Benslimane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4384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609600" y="472440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Aeroportos  </a:t>
            </a:r>
            <a:r>
              <a:rPr lang="pt-PT" sz="1050" dirty="0" err="1" smtClean="0"/>
              <a:t>Benslimane</a:t>
            </a:r>
            <a:r>
              <a:rPr lang="pt-PT" sz="1050" dirty="0" smtClean="0"/>
              <a:t> I Casablanca l   A=</a:t>
            </a:r>
            <a:endParaRPr lang="pt-PT" sz="1050" dirty="0"/>
          </a:p>
        </p:txBody>
      </p:sp>
      <p:sp>
        <p:nvSpPr>
          <p:cNvPr id="7" name="Rectângulo 6"/>
          <p:cNvSpPr/>
          <p:nvPr/>
        </p:nvSpPr>
        <p:spPr>
          <a:xfrm>
            <a:off x="576822" y="4964668"/>
            <a:ext cx="164500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err="1" smtClean="0"/>
              <a:t>Proj</a:t>
            </a:r>
            <a:r>
              <a:rPr lang="pt-PT" sz="1050" dirty="0" smtClean="0"/>
              <a:t>:          l    Ano 2008 </a:t>
            </a:r>
            <a:endParaRPr lang="pt-PT" sz="1050" dirty="0"/>
          </a:p>
        </p:txBody>
      </p:sp>
      <p:sp>
        <p:nvSpPr>
          <p:cNvPr id="8" name="Rectângulo 7"/>
          <p:cNvSpPr/>
          <p:nvPr/>
        </p:nvSpPr>
        <p:spPr>
          <a:xfrm>
            <a:off x="580999" y="5156284"/>
            <a:ext cx="160813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smtClean="0"/>
              <a:t>Produtos:  CM750/260</a:t>
            </a:r>
          </a:p>
          <a:p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SC04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0400" y="609600"/>
            <a:ext cx="1613334" cy="1080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533400" y="4625975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             </a:t>
            </a:r>
            <a:r>
              <a:rPr lang="pt-PT" sz="2200" dirty="0" smtClean="0"/>
              <a:t>Aspetos técnicos </a:t>
            </a:r>
            <a:endParaRPr lang="pt-PT" sz="2200" dirty="0"/>
          </a:p>
        </p:txBody>
      </p:sp>
      <p:pic>
        <p:nvPicPr>
          <p:cNvPr id="5" name="Imagem 4" descr="Deltafi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609600"/>
            <a:ext cx="1440000" cy="108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IMGP0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24400" y="4343399"/>
            <a:ext cx="2815167" cy="2111375"/>
          </a:xfrm>
        </p:spPr>
      </p:pic>
      <p:pic>
        <p:nvPicPr>
          <p:cNvPr id="5" name="Imagem 4" descr="fotograf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57150"/>
            <a:ext cx="5410200" cy="4057650"/>
          </a:xfrm>
          <a:prstGeom prst="rect">
            <a:avLst/>
          </a:prstGeom>
        </p:spPr>
      </p:pic>
      <p:pic>
        <p:nvPicPr>
          <p:cNvPr id="6" name="Imagem 5" descr="3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200" y="1761744"/>
            <a:ext cx="1440000" cy="1080000"/>
          </a:xfrm>
          <a:prstGeom prst="rect">
            <a:avLst/>
          </a:prstGeom>
        </p:spPr>
      </p:pic>
      <p:pic>
        <p:nvPicPr>
          <p:cNvPr id="7" name="Imagem 6" descr="0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89000" y="520200"/>
            <a:ext cx="1440000" cy="1080000"/>
          </a:xfrm>
          <a:prstGeom prst="rect">
            <a:avLst/>
          </a:prstGeom>
        </p:spPr>
      </p:pic>
      <p:pic>
        <p:nvPicPr>
          <p:cNvPr id="8" name="Imagem 7" descr="3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89000" y="3034800"/>
            <a:ext cx="1440000" cy="1080000"/>
          </a:xfrm>
          <a:prstGeom prst="rect">
            <a:avLst/>
          </a:prstGeom>
        </p:spPr>
      </p:pic>
      <p:pic>
        <p:nvPicPr>
          <p:cNvPr id="9" name="Imagem 8" descr="fv 0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600" y="520200"/>
            <a:ext cx="1440000" cy="1080000"/>
          </a:xfrm>
          <a:prstGeom prst="rect">
            <a:avLst/>
          </a:prstGeom>
        </p:spPr>
      </p:pic>
      <p:pic>
        <p:nvPicPr>
          <p:cNvPr id="10" name="Imagem 9" descr="23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27800" y="4330200"/>
            <a:ext cx="1440000" cy="1080000"/>
          </a:xfrm>
          <a:prstGeom prst="rect">
            <a:avLst/>
          </a:prstGeom>
        </p:spPr>
      </p:pic>
      <p:pic>
        <p:nvPicPr>
          <p:cNvPr id="11" name="Imagem 10" descr="DSC_040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4800" y="1739400"/>
            <a:ext cx="1460933" cy="1080000"/>
          </a:xfrm>
          <a:prstGeom prst="rect">
            <a:avLst/>
          </a:prstGeom>
        </p:spPr>
      </p:pic>
      <p:pic>
        <p:nvPicPr>
          <p:cNvPr id="12" name="Imagem 11" descr="HPIM039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4800" y="3034800"/>
            <a:ext cx="1440000" cy="1080000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1676400" y="4419600"/>
            <a:ext cx="3048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 aplicações de  alguns acessórios promovem o escoamento de águas , a ventilação e iluminação dos recintos . </a:t>
            </a:r>
          </a:p>
          <a:p>
            <a:endParaRPr lang="pt-PT" sz="1400" dirty="0" smtClean="0"/>
          </a:p>
          <a:p>
            <a:r>
              <a:rPr lang="pt-PT" sz="1400" dirty="0" smtClean="0"/>
              <a:t>A estrutura em treliça é a solução para a maximização do espaço livre no interior .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m880_cm1000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657" y="228600"/>
            <a:ext cx="2879652" cy="1080000"/>
          </a:xfrm>
          <a:prstGeom prst="rect">
            <a:avLst/>
          </a:prstGeom>
        </p:spPr>
      </p:pic>
      <p:pic>
        <p:nvPicPr>
          <p:cNvPr id="5" name="Imagem 4" descr="cm880_cm1000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1" y="1371600"/>
            <a:ext cx="2879652" cy="1080000"/>
          </a:xfrm>
          <a:prstGeom prst="rect">
            <a:avLst/>
          </a:prstGeom>
        </p:spPr>
      </p:pic>
      <p:pic>
        <p:nvPicPr>
          <p:cNvPr id="6" name="Imagem 5" descr="cm880_cm1000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514600"/>
            <a:ext cx="2879653" cy="1080000"/>
          </a:xfrm>
          <a:prstGeom prst="rect">
            <a:avLst/>
          </a:prstGeom>
        </p:spPr>
      </p:pic>
      <p:pic>
        <p:nvPicPr>
          <p:cNvPr id="7" name="Imagem 6" descr="cm7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47" y="3657600"/>
            <a:ext cx="2879653" cy="1080000"/>
          </a:xfrm>
          <a:prstGeom prst="rect">
            <a:avLst/>
          </a:prstGeom>
        </p:spPr>
      </p:pic>
      <p:pic>
        <p:nvPicPr>
          <p:cNvPr id="8" name="Imagem 7" descr="cm750_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5092200"/>
            <a:ext cx="2879648" cy="108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454400" y="76200"/>
            <a:ext cx="46736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Sequência de construção :</a:t>
            </a:r>
          </a:p>
          <a:p>
            <a:endParaRPr lang="pt-PT" sz="1400" dirty="0" smtClean="0"/>
          </a:p>
          <a:p>
            <a:r>
              <a:rPr lang="pt-PT" sz="1400" dirty="0" smtClean="0"/>
              <a:t>As coberturas autoportantes são compostas por diversos  acessórios desenvolvidos para otimizar o resultado final da obra.</a:t>
            </a:r>
          </a:p>
          <a:p>
            <a:endParaRPr lang="pt-PT" sz="1400" dirty="0" smtClean="0"/>
          </a:p>
          <a:p>
            <a:r>
              <a:rPr lang="pt-PT" sz="1400" dirty="0" smtClean="0"/>
              <a:t>Estruturas de suporte e fixação  das telhas, contraventos e caleiras garantem a segurança estrutural e a estanquicidade da </a:t>
            </a:r>
            <a:r>
              <a:rPr lang="pt-PT" sz="1400" dirty="0" smtClean="0">
                <a:solidFill>
                  <a:srgbClr val="002060"/>
                </a:solidFill>
              </a:rPr>
              <a:t>cobertura simples</a:t>
            </a:r>
            <a:r>
              <a:rPr lang="pt-PT" sz="1400" dirty="0" smtClean="0"/>
              <a:t>.</a:t>
            </a:r>
          </a:p>
          <a:p>
            <a:endParaRPr lang="pt-PT" sz="1400" dirty="0" smtClean="0"/>
          </a:p>
          <a:p>
            <a:r>
              <a:rPr lang="pt-PT" sz="1400" dirty="0" smtClean="0"/>
              <a:t>Quando se pretende uma maior  proteção térmica e acústica, a </a:t>
            </a:r>
            <a:r>
              <a:rPr lang="pt-PT" sz="1400" dirty="0" smtClean="0">
                <a:solidFill>
                  <a:srgbClr val="002060"/>
                </a:solidFill>
              </a:rPr>
              <a:t>cobertura dupla </a:t>
            </a:r>
            <a:r>
              <a:rPr lang="pt-PT" sz="1400" dirty="0" smtClean="0"/>
              <a:t>recorre a um isolamento em  lã de rocha, assente entre perfis desenvolvidos para o efeito e para a fixação das telhas de revestimento. A altura das caleiras é ajustada.</a:t>
            </a:r>
          </a:p>
          <a:p>
            <a:endParaRPr lang="pt-PT" sz="1400" dirty="0" smtClean="0"/>
          </a:p>
          <a:p>
            <a:r>
              <a:rPr lang="pt-PT" sz="1400" dirty="0" smtClean="0"/>
              <a:t>Esta aplicação pode ser feita em qualquer altura da vida útil da cobertura , sem necessidade de  ocupação do espaço interior ou de interrupções  da atividade. </a:t>
            </a:r>
          </a:p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>
                <a:solidFill>
                  <a:schemeClr val="tx2">
                    <a:lumMod val="25000"/>
                  </a:schemeClr>
                </a:solidFill>
              </a:rPr>
              <a:t>    RAPIDEZ DE  EXECUÇÃO : 800 m</a:t>
            </a:r>
            <a:r>
              <a:rPr lang="pt-PT" sz="1200" dirty="0" smtClean="0">
                <a:solidFill>
                  <a:schemeClr val="tx2">
                    <a:lumMod val="25000"/>
                  </a:schemeClr>
                </a:solidFill>
              </a:rPr>
              <a:t>2/dia</a:t>
            </a:r>
          </a:p>
          <a:p>
            <a:endParaRPr lang="pt-PT" sz="14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pt-PT" sz="1400" dirty="0" smtClean="0">
                <a:solidFill>
                  <a:schemeClr val="tx1">
                    <a:lumMod val="95000"/>
                  </a:schemeClr>
                </a:solidFill>
              </a:rPr>
              <a:t>A  fixação da cobertura e aplicação de caleiras pode ser feita igualmente em estruturas de betão.</a:t>
            </a:r>
            <a:endParaRPr lang="pt-PT" sz="1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06400" y="1569720"/>
          <a:ext cx="6299200" cy="288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762000"/>
                <a:gridCol w="838200"/>
                <a:gridCol w="838200"/>
                <a:gridCol w="914400"/>
                <a:gridCol w="838200"/>
                <a:gridCol w="533400"/>
                <a:gridCol w="914400"/>
              </a:tblGrid>
              <a:tr h="278130">
                <a:tc>
                  <a:txBody>
                    <a:bodyPr/>
                    <a:lstStyle/>
                    <a:p>
                      <a:endParaRPr lang="pt-PT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/>
                        <a:t>CM750</a:t>
                      </a: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</a:txBody>
                  <a:tcPr marL="121920" marR="121920" marT="34290" marB="34290"/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600" dirty="0" smtClean="0"/>
                        <a:t>PLANA</a:t>
                      </a:r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</a:t>
                      </a:r>
                      <a:r>
                        <a:rPr lang="pt-PT" sz="700" baseline="0" dirty="0" smtClean="0"/>
                        <a:t>     </a:t>
                      </a:r>
                    </a:p>
                    <a:p>
                      <a:pPr algn="ctr"/>
                      <a:r>
                        <a:rPr lang="pt-PT" sz="700" dirty="0" smtClean="0"/>
                        <a:t>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Peso </a:t>
                      </a:r>
                    </a:p>
                    <a:p>
                      <a:pPr algn="ctr"/>
                      <a:r>
                        <a:rPr lang="pt-PT" sz="600" dirty="0" smtClean="0"/>
                        <a:t>(Kg/m2)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 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654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736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...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14,30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818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67,70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68,60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1,25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15,30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1022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84,60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85,80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19,90</a:t>
                      </a:r>
                      <a:endParaRPr lang="pt-PT" sz="7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1,50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18,40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1227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102,90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23,90</a:t>
                      </a:r>
                      <a:endParaRPr lang="pt-PT" sz="7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ARCO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 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) Peso (Kg/m2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   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</a:t>
                      </a:r>
                      <a:r>
                        <a:rPr lang="pt-PT" sz="600" baseline="0" dirty="0" smtClean="0"/>
                        <a:t>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1,12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1096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19,20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1,25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26,00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1223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91,30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97,10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18,40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1468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109,50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116,50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</a:tbl>
          </a:graphicData>
        </a:graphic>
      </p:graphicFrame>
      <p:pic>
        <p:nvPicPr>
          <p:cNvPr id="5" name="Imagem 4" descr="DSC003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704600"/>
            <a:ext cx="2133600" cy="1620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06400" y="400050"/>
          <a:ext cx="2184400" cy="914400"/>
        </p:xfrm>
        <a:graphic>
          <a:graphicData uri="http://schemas.openxmlformats.org/presentationml/2006/ole">
            <p:oleObj spid="_x0000_s3074" r:id="rId4" imgW="4048125" imgH="1543050" progId="">
              <p:embed/>
            </p:oleObj>
          </a:graphicData>
        </a:graphic>
      </p:graphicFrame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19800" y="-457200"/>
            <a:ext cx="28194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</a:t>
            </a:r>
            <a:r>
              <a:rPr lang="pt-PT" sz="1600" dirty="0" smtClean="0"/>
              <a:t>Aspetos técnicos</a:t>
            </a:r>
            <a:endParaRPr lang="pt-PT" sz="1600" dirty="0"/>
          </a:p>
        </p:txBody>
      </p:sp>
      <p:pic>
        <p:nvPicPr>
          <p:cNvPr id="7" name="Imagem 6" descr="HPIM04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7000" y="4704600"/>
            <a:ext cx="1639999" cy="1620000"/>
          </a:xfrm>
          <a:prstGeom prst="rect">
            <a:avLst/>
          </a:prstGeom>
        </p:spPr>
      </p:pic>
      <p:pic>
        <p:nvPicPr>
          <p:cNvPr id="8" name="Imagem 7" descr="CM7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7801" y="1579800"/>
            <a:ext cx="1945777" cy="2916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895600" y="381000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/>
              <a:t>Produto :  </a:t>
            </a:r>
            <a:r>
              <a:rPr lang="pt-PT" dirty="0" smtClean="0"/>
              <a:t>CM 750 / 260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0" y="-457200"/>
            <a:ext cx="28194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</a:t>
            </a:r>
            <a:r>
              <a:rPr lang="pt-PT" sz="1600" dirty="0" smtClean="0"/>
              <a:t>Aspetos técnicos</a:t>
            </a:r>
            <a:endParaRPr lang="pt-PT" sz="1600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06400" y="1695156"/>
          <a:ext cx="6223000" cy="3014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685800"/>
                <a:gridCol w="762000"/>
                <a:gridCol w="762000"/>
                <a:gridCol w="914400"/>
                <a:gridCol w="914400"/>
                <a:gridCol w="609600"/>
                <a:gridCol w="914400"/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/>
                        <a:t>CM880</a:t>
                      </a: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</a:txBody>
                  <a:tcPr marL="121920" marR="121920" marT="34290" marB="34290"/>
                </a:tc>
              </a:tr>
              <a:tr h="171744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600" dirty="0" smtClean="0"/>
                        <a:t>PLANA</a:t>
                      </a:r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</a:t>
                      </a:r>
                      <a:r>
                        <a:rPr lang="pt-PT" sz="700" baseline="0" dirty="0" smtClean="0"/>
                        <a:t>     </a:t>
                      </a:r>
                    </a:p>
                    <a:p>
                      <a:pPr algn="ctr"/>
                      <a:r>
                        <a:rPr lang="pt-PT" sz="700" dirty="0" smtClean="0"/>
                        <a:t>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Peso </a:t>
                      </a:r>
                    </a:p>
                    <a:p>
                      <a:pPr algn="ctr"/>
                      <a:r>
                        <a:rPr lang="pt-PT" sz="600" dirty="0" smtClean="0"/>
                        <a:t>(Kg/m2)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289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46,80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49,40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...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321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52,00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111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ARCO</a:t>
                      </a:r>
                      <a:endParaRPr lang="pt-PT" sz="7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 (mm)</a:t>
                      </a:r>
                      <a:endParaRPr lang="pt-PT" sz="7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(m)</a:t>
                      </a:r>
                      <a:endParaRPr lang="pt-PT" sz="6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) Peso (Kg/m2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Inércia(cm4)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</a:t>
                      </a:r>
                      <a:r>
                        <a:rPr lang="pt-PT" sz="600" baseline="0" dirty="0" smtClean="0"/>
                        <a:t>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15,00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289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46,80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49,40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321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52,00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1,25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401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65,10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68,00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</a:tbl>
          </a:graphicData>
        </a:graphic>
      </p:graphicFrame>
      <p:pic>
        <p:nvPicPr>
          <p:cNvPr id="11" name="Imagem 10" descr="DSC003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400" y="5000625"/>
            <a:ext cx="2032000" cy="1628775"/>
          </a:xfrm>
          <a:prstGeom prst="rect">
            <a:avLst/>
          </a:prstGeom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406400" y="381277"/>
          <a:ext cx="2260600" cy="882083"/>
        </p:xfrm>
        <a:graphic>
          <a:graphicData uri="http://schemas.openxmlformats.org/presentationml/2006/ole">
            <p:oleObj spid="_x0000_s2050" r:id="rId6" imgW="5886450" imgH="1790700" progId="">
              <p:embed/>
            </p:oleObj>
          </a:graphicData>
        </a:graphic>
      </p:graphicFrame>
      <p:pic>
        <p:nvPicPr>
          <p:cNvPr id="7" name="Imagem 6" descr="CM880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5600" y="1707600"/>
            <a:ext cx="2161207" cy="3016800"/>
          </a:xfrm>
          <a:prstGeom prst="rect">
            <a:avLst/>
          </a:prstGeom>
        </p:spPr>
      </p:pic>
      <p:pic>
        <p:nvPicPr>
          <p:cNvPr id="8" name="Imagem 7" descr="Telha_PerfiladaCM880A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5000" y="5009400"/>
            <a:ext cx="1215000" cy="162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895600" y="381000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/>
              <a:t>Produto :  </a:t>
            </a:r>
            <a:r>
              <a:rPr lang="pt-PT" dirty="0" smtClean="0"/>
              <a:t>CM 880 / 125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MAG1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28600" y="4669800"/>
            <a:ext cx="1270001" cy="1654800"/>
          </a:xfrm>
          <a:prstGeom prst="rect">
            <a:avLst/>
          </a:prstGeom>
        </p:spPr>
      </p:pic>
      <p:pic>
        <p:nvPicPr>
          <p:cNvPr id="7" name="Imagem 6" descr="IMAG1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676401" y="4669800"/>
            <a:ext cx="1092198" cy="1654800"/>
          </a:xfrm>
          <a:prstGeom prst="rect">
            <a:avLst/>
          </a:prstGeom>
        </p:spPr>
      </p:pic>
      <p:pic>
        <p:nvPicPr>
          <p:cNvPr id="9" name="Imagem 8" descr="IMAG1310.jpg"/>
          <p:cNvPicPr/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2895601" y="4668600"/>
            <a:ext cx="838199" cy="1656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3810000" y="4953000"/>
            <a:ext cx="518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fixações das telhas autoportantes são executadas recorrendo a parafusos  porcas e anilhas galvanizados,  convenientemente dimensionados  para cada cobertura, com proteção </a:t>
            </a:r>
            <a:r>
              <a:rPr lang="pt-PT" sz="1400" dirty="0" err="1" smtClean="0"/>
              <a:t>anti-corrosão</a:t>
            </a:r>
            <a:r>
              <a:rPr lang="pt-PT" sz="1400" dirty="0" smtClean="0"/>
              <a:t> em PVC.</a:t>
            </a:r>
          </a:p>
        </p:txBody>
      </p:sp>
      <p:pic>
        <p:nvPicPr>
          <p:cNvPr id="11" name="Imagem 10" descr="sapata_plinto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8600" y="228600"/>
            <a:ext cx="3505200" cy="1905000"/>
          </a:xfrm>
          <a:prstGeom prst="rect">
            <a:avLst/>
          </a:prstGeom>
        </p:spPr>
      </p:pic>
      <p:pic>
        <p:nvPicPr>
          <p:cNvPr id="1027" name="Picture 3" descr="C:\Users\Grosso\Desktop\1cm880_cm1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6000"/>
            <a:ext cx="3505200" cy="2209800"/>
          </a:xfrm>
          <a:prstGeom prst="rect">
            <a:avLst/>
          </a:prstGeom>
          <a:noFill/>
        </p:spPr>
      </p:pic>
      <p:sp>
        <p:nvSpPr>
          <p:cNvPr id="16" name="CaixaDeTexto 15"/>
          <p:cNvSpPr txBox="1"/>
          <p:nvPr/>
        </p:nvSpPr>
        <p:spPr>
          <a:xfrm>
            <a:off x="3810000" y="506849"/>
            <a:ext cx="518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estrutura de suporte é sempre determinada  pelo dimensionamento. Seguindo os regulamentos em vigor, aspetos como o tipo de terreno ,a zona climática ou a exposição e orientação da construção, são considerados no cálculo rigoroso das dimensões  dos perfis metálicos e das suas  fundações .</a:t>
            </a:r>
            <a:endParaRPr lang="pt-PT" sz="14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101601" y="3657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3886200" y="2743200"/>
            <a:ext cx="5105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Colocando  as telhas sobre os  cavaletes  , a fixação é feita mecanicamente. </a:t>
            </a:r>
          </a:p>
          <a:p>
            <a:r>
              <a:rPr lang="pt-PT" sz="1400" dirty="0" smtClean="0"/>
              <a:t>Um processo de montagem simples permite aos nossos profissionais concluir trabalhos de forma  rápida, eficaz e segura. </a:t>
            </a:r>
            <a:endParaRPr lang="pt-PT" sz="1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895600" y="4267200"/>
            <a:ext cx="800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>
                <a:solidFill>
                  <a:schemeClr val="bg1"/>
                </a:solidFill>
              </a:rPr>
              <a:t>cavaletes</a:t>
            </a:r>
            <a:endParaRPr lang="pt-PT" sz="1000" dirty="0">
              <a:solidFill>
                <a:schemeClr val="bg1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895600" y="1905000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>
                <a:solidFill>
                  <a:schemeClr val="bg1"/>
                </a:solidFill>
              </a:rPr>
              <a:t>fundação</a:t>
            </a:r>
            <a:endParaRPr lang="pt-PT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228600" y="88642"/>
            <a:ext cx="63246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/>
              <a:t>Fundada em 1995 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é uma </a:t>
            </a:r>
            <a:r>
              <a:rPr lang="pt-PT" sz="1400" dirty="0" smtClean="0"/>
              <a:t>empresa  </a:t>
            </a:r>
            <a:endParaRPr lang="pt-PT" sz="1400" dirty="0" smtClean="0"/>
          </a:p>
          <a:p>
            <a:r>
              <a:rPr lang="pt-PT" sz="1400" dirty="0" smtClean="0"/>
              <a:t>Portuguesa que produz e aplica estruturas metálicas, apostando na </a:t>
            </a:r>
            <a:r>
              <a:rPr lang="pt-PT" sz="1400" dirty="0" smtClean="0"/>
              <a:t>modernização de </a:t>
            </a:r>
            <a:r>
              <a:rPr lang="pt-PT" sz="1400" dirty="0" smtClean="0"/>
              <a:t>meios </a:t>
            </a:r>
            <a:r>
              <a:rPr lang="pt-PT" sz="1400" dirty="0" smtClean="0"/>
              <a:t>técnicos e na especialização da sua mão de obra.</a:t>
            </a:r>
          </a:p>
          <a:p>
            <a:r>
              <a:rPr lang="pt-PT" sz="1400" dirty="0" smtClean="0"/>
              <a:t>  </a:t>
            </a:r>
          </a:p>
          <a:p>
            <a:r>
              <a:rPr lang="pt-PT" sz="1400" dirty="0" smtClean="0"/>
              <a:t>A localização das suas unidades de produção (Leiria-Tomar), a proximidade de uma rede viária recente que permite chegar a todo o país e aos principais portos com grande rapidez, ajudam a tornar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cada vez mais eficiente e competitiva.</a:t>
            </a:r>
          </a:p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/>
              <a:t>Pioneira na conquista do mercado internacional,  é hoje  reconhecida pelos  seus clientes como sinónimo de qualidade e de confiança.</a:t>
            </a:r>
          </a:p>
          <a:p>
            <a:endParaRPr lang="pt-PT" sz="1400" dirty="0" smtClean="0"/>
          </a:p>
          <a:p>
            <a:r>
              <a:rPr lang="pt-PT" sz="1400" dirty="0" smtClean="0"/>
              <a:t>Convidamo-lo a consultar este catálogo, onde expomos documentação detalhada dos nossos produtos , pormenores construtivos  e algumas obras  realizadas  em todo o Mundo.</a:t>
            </a:r>
          </a:p>
          <a:p>
            <a:endParaRPr lang="pt-PT" sz="1400" dirty="0" smtClean="0"/>
          </a:p>
          <a:p>
            <a:r>
              <a:rPr lang="pt-PT" sz="1400" dirty="0" smtClean="0"/>
              <a:t>Esperamos  que  goste!</a:t>
            </a:r>
            <a:endParaRPr lang="pt-PT" sz="1400" dirty="0"/>
          </a:p>
        </p:txBody>
      </p:sp>
      <p:pic>
        <p:nvPicPr>
          <p:cNvPr id="5" name="Imagem 4" descr="Cobermetal_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204600"/>
            <a:ext cx="2322000" cy="1548000"/>
          </a:xfrm>
          <a:prstGeom prst="rect">
            <a:avLst/>
          </a:prstGeom>
        </p:spPr>
      </p:pic>
      <p:pic>
        <p:nvPicPr>
          <p:cNvPr id="6" name="Imagem 5" descr="fg 3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1804800"/>
            <a:ext cx="2326128" cy="1548000"/>
          </a:xfrm>
          <a:prstGeom prst="rect">
            <a:avLst/>
          </a:prstGeom>
        </p:spPr>
      </p:pic>
      <p:pic>
        <p:nvPicPr>
          <p:cNvPr id="7" name="Marcador de Posição de Conteúdo 3" descr="27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257800" y="4294405"/>
            <a:ext cx="3733800" cy="2487395"/>
          </a:xfr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Grosso\Desktop\880_cavaletes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3886201" cy="25908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4038600" y="1524000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Depois de  finalizada a colocação  das telhas na cobertura , é concluída a instalação  fixando  as telhas entre si  ao longo do seu desenvolvimento e  </a:t>
            </a:r>
            <a:r>
              <a:rPr lang="pt-PT" sz="1400" dirty="0" err="1" smtClean="0"/>
              <a:t>contraventando</a:t>
            </a:r>
            <a:r>
              <a:rPr lang="pt-PT" sz="1400" dirty="0" smtClean="0"/>
              <a:t> a estrutura .</a:t>
            </a:r>
            <a:endParaRPr lang="pt-PT" sz="1400" dirty="0"/>
          </a:p>
        </p:txBody>
      </p:sp>
      <p:pic>
        <p:nvPicPr>
          <p:cNvPr id="6" name="Imagem 5" descr="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80800"/>
            <a:ext cx="3872000" cy="25920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038600" y="44958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aberturas do perfil são finalmente tamponadas e os tirantes são muitas vezes utilizados para redes de iluminação artificial.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HPIM04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066800"/>
            <a:ext cx="6067514" cy="4572000"/>
          </a:xfrm>
        </p:spPr>
      </p:pic>
      <p:sp>
        <p:nvSpPr>
          <p:cNvPr id="5" name="CaixaDeTexto 4"/>
          <p:cNvSpPr txBox="1"/>
          <p:nvPr/>
        </p:nvSpPr>
        <p:spPr>
          <a:xfrm>
            <a:off x="2521385" y="5867400"/>
            <a:ext cx="5099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/>
              <a:t>           Ideal para remodelações rápidas e não invasivas!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9043">
            <a:off x="5595448" y="3576929"/>
            <a:ext cx="1908938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4072">
            <a:off x="5831515" y="3391731"/>
            <a:ext cx="20362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368400"/>
            <a:ext cx="20362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9528">
            <a:off x="6380429" y="3450296"/>
            <a:ext cx="2316178" cy="32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ângulo 5"/>
          <p:cNvSpPr/>
          <p:nvPr/>
        </p:nvSpPr>
        <p:spPr>
          <a:xfrm>
            <a:off x="5410200" y="5417403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Com Produtos de Excelência,  homologados por entidades de diferentes países.  </a:t>
            </a:r>
            <a:endParaRPr lang="pt-PT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Imagem 6" descr="max_1064_18_ob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1000"/>
            <a:ext cx="1926540" cy="1440000"/>
          </a:xfrm>
          <a:prstGeom prst="rect">
            <a:avLst/>
          </a:prstGeom>
        </p:spPr>
      </p:pic>
      <p:pic>
        <p:nvPicPr>
          <p:cNvPr id="8" name="Imagem 7" descr="Painel_S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1143000"/>
            <a:ext cx="1920000" cy="1440000"/>
          </a:xfrm>
          <a:prstGeom prst="rect">
            <a:avLst/>
          </a:prstGeom>
        </p:spPr>
      </p:pic>
      <p:pic>
        <p:nvPicPr>
          <p:cNvPr id="9" name="Imagem 8" descr="Telha_C_Dobrage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2209800"/>
            <a:ext cx="2516833" cy="1440000"/>
          </a:xfrm>
          <a:prstGeom prst="rect">
            <a:avLst/>
          </a:prstGeom>
        </p:spPr>
      </p:pic>
      <p:pic>
        <p:nvPicPr>
          <p:cNvPr id="12" name="Imagem 11" descr="CIMG03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87200" y="4114800"/>
            <a:ext cx="2880000" cy="2160000"/>
          </a:xfrm>
          <a:prstGeom prst="rect">
            <a:avLst/>
          </a:prstGeom>
        </p:spPr>
      </p:pic>
      <p:pic>
        <p:nvPicPr>
          <p:cNvPr id="11" name="Imagem 10" descr="P10100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7400" y="3589200"/>
            <a:ext cx="1920000" cy="1440000"/>
          </a:xfrm>
          <a:prstGeom prst="rect">
            <a:avLst/>
          </a:prstGeom>
        </p:spPr>
      </p:pic>
      <p:pic>
        <p:nvPicPr>
          <p:cNvPr id="14" name="Imagem 13" descr="Vista de Topo_3D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295400"/>
            <a:ext cx="2880800" cy="1821600"/>
          </a:xfrm>
          <a:prstGeom prst="rect">
            <a:avLst/>
          </a:prstGeom>
        </p:spPr>
      </p:pic>
      <p:pic>
        <p:nvPicPr>
          <p:cNvPr id="10" name="Imagem 9" descr="Telha_PerfiladaCM880A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38600" y="132600"/>
            <a:ext cx="3483278" cy="1620000"/>
          </a:xfrm>
          <a:prstGeom prst="rect">
            <a:avLst/>
          </a:prstGeom>
        </p:spPr>
      </p:pic>
      <p:pic>
        <p:nvPicPr>
          <p:cNvPr id="15" name="Imagem 14" descr="Vista_0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76600" y="1282200"/>
            <a:ext cx="1981200" cy="108000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7467601" y="648831"/>
            <a:ext cx="30479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Projetamos </a:t>
            </a: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Calculamos  </a:t>
            </a: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Construímos</a:t>
            </a:r>
            <a:endParaRPr lang="pt-PT" sz="20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/>
              <a:t>Revestimento de fachadas</a:t>
            </a:r>
            <a:endParaRPr lang="pt-PT" sz="32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000"/>
            <a:ext cx="2879725" cy="2160588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00600"/>
            <a:ext cx="1923298" cy="1536845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 revestimento de fachadas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possibilita um  excelente acabamento .</a:t>
            </a:r>
          </a:p>
          <a:p>
            <a:r>
              <a:rPr lang="pt-PT" sz="1400" dirty="0" smtClean="0"/>
              <a:t>Com aplicações  em  projetos  de  comércio e serviços,  construção de pavilhões industriais ou mesmo no mercado da reabilitação de edifícios .</a:t>
            </a:r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4038600"/>
            <a:ext cx="3621024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_108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5800" y="152400"/>
            <a:ext cx="2880000" cy="2160000"/>
          </a:xfrm>
          <a:prstGeom prst="rect">
            <a:avLst/>
          </a:prstGeom>
        </p:spPr>
      </p:pic>
      <p:pic>
        <p:nvPicPr>
          <p:cNvPr id="5" name="Imagem 4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412000"/>
            <a:ext cx="2880000" cy="2160000"/>
          </a:xfrm>
          <a:prstGeom prst="rect">
            <a:avLst/>
          </a:prstGeom>
        </p:spPr>
      </p:pic>
      <p:pic>
        <p:nvPicPr>
          <p:cNvPr id="6" name="Imagem 5" descr="DSC08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2000" y="4648200"/>
            <a:ext cx="2880000" cy="206573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09450" y="1623536"/>
            <a:ext cx="20730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1064/18 sinusoidal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172200" y="37338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724400" y="57912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2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2200" y="76200"/>
            <a:ext cx="2880000" cy="2160000"/>
          </a:xfrm>
          <a:prstGeom prst="rect">
            <a:avLst/>
          </a:prstGeom>
        </p:spPr>
      </p:pic>
      <p:pic>
        <p:nvPicPr>
          <p:cNvPr id="8" name="Imagem 7" descr="Vecojuncal1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4572000"/>
            <a:ext cx="3765552" cy="2183877"/>
          </a:xfrm>
          <a:prstGeom prst="rect">
            <a:avLst/>
          </a:prstGeom>
        </p:spPr>
      </p:pic>
      <p:pic>
        <p:nvPicPr>
          <p:cNvPr id="9" name="Imagem 8" descr="DSC07075fach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600" y="2335800"/>
            <a:ext cx="2880000" cy="2160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248400" y="15240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105400" y="37338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362200" y="6119336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02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1085" y="2209800"/>
            <a:ext cx="3897515" cy="2160000"/>
          </a:xfrm>
        </p:spPr>
      </p:pic>
      <p:pic>
        <p:nvPicPr>
          <p:cNvPr id="6" name="Imagem 5" descr="CIMG00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17600"/>
            <a:ext cx="3032400" cy="2016000"/>
          </a:xfrm>
          <a:prstGeom prst="rect">
            <a:avLst/>
          </a:prstGeom>
        </p:spPr>
      </p:pic>
      <p:pic>
        <p:nvPicPr>
          <p:cNvPr id="7" name="Imagem 6" descr="DSC00271fachada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4469400"/>
            <a:ext cx="3196925" cy="216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6248400" y="12954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2362200" y="35052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219200" y="48006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2880000" cy="2160000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000" y="4343400"/>
            <a:ext cx="2880000" cy="2160000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………….  l …………..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124200" y="59436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6388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IMG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1676400"/>
            <a:ext cx="1440000" cy="1080000"/>
          </a:xfrm>
          <a:prstGeom prst="rect">
            <a:avLst/>
          </a:prstGeom>
        </p:spPr>
      </p:pic>
      <p:pic>
        <p:nvPicPr>
          <p:cNvPr id="5" name="Imagem 4" descr="DA042169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4343400"/>
            <a:ext cx="3239440" cy="2160000"/>
          </a:xfrm>
          <a:prstGeom prst="rect">
            <a:avLst/>
          </a:prstGeom>
        </p:spPr>
      </p:pic>
      <p:pic>
        <p:nvPicPr>
          <p:cNvPr id="6" name="Imagem 5" descr="DSCF06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6800" y="533400"/>
            <a:ext cx="1440000" cy="1080000"/>
          </a:xfrm>
          <a:prstGeom prst="rect">
            <a:avLst/>
          </a:prstGeom>
        </p:spPr>
      </p:pic>
      <p:pic>
        <p:nvPicPr>
          <p:cNvPr id="7" name="Imagem 6" descr="DA042174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0" y="2971800"/>
            <a:ext cx="1620000" cy="1080000"/>
          </a:xfrm>
          <a:prstGeom prst="rect">
            <a:avLst/>
          </a:prstGeom>
        </p:spPr>
      </p:pic>
      <p:pic>
        <p:nvPicPr>
          <p:cNvPr id="8" name="Imagem 7" descr="FOTO 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" y="549000"/>
            <a:ext cx="4320000" cy="2880000"/>
          </a:xfrm>
          <a:prstGeom prst="rect">
            <a:avLst/>
          </a:prstGeom>
        </p:spPr>
      </p:pic>
      <p:pic>
        <p:nvPicPr>
          <p:cNvPr id="9" name="Imagem 8" descr="Madres 1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38800" y="533400"/>
            <a:ext cx="1440000" cy="1080000"/>
          </a:xfrm>
          <a:prstGeom prst="rect">
            <a:avLst/>
          </a:prstGeom>
        </p:spPr>
      </p:pic>
      <p:pic>
        <p:nvPicPr>
          <p:cNvPr id="10" name="Imagem 9" descr="CIMG00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38800" y="1676400"/>
            <a:ext cx="1440000" cy="1080000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09600" y="4419600"/>
            <a:ext cx="480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produção dos perfis de revestimento é feita com os melhores materiais , equipamento tecnológico e mão de obra especializada. </a:t>
            </a:r>
            <a:endParaRPr lang="pt-PT" sz="14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09600" y="3505200"/>
            <a:ext cx="4191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………….  l …………..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   Ano 2004</a:t>
            </a:r>
          </a:p>
          <a:p>
            <a:r>
              <a:rPr lang="pt-PT" sz="1050" dirty="0" smtClean="0"/>
              <a:t>Produtos:  CM1000/42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Tabelas técnicas das chapas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00-0007_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600" y="228600"/>
            <a:ext cx="3840000" cy="2880000"/>
          </a:xfrm>
        </p:spPr>
      </p:pic>
      <p:pic>
        <p:nvPicPr>
          <p:cNvPr id="6" name="Imagem 5" descr="P10307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5257800"/>
            <a:ext cx="1440000" cy="1080000"/>
          </a:xfrm>
          <a:prstGeom prst="rect">
            <a:avLst/>
          </a:prstGeom>
        </p:spPr>
      </p:pic>
      <p:pic>
        <p:nvPicPr>
          <p:cNvPr id="7" name="Imagem 6" descr="P10307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5257800"/>
            <a:ext cx="1440000" cy="1080000"/>
          </a:xfrm>
          <a:prstGeom prst="rect">
            <a:avLst/>
          </a:prstGeom>
        </p:spPr>
      </p:pic>
      <p:pic>
        <p:nvPicPr>
          <p:cNvPr id="8" name="Imagem 7" descr="P11307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5257800"/>
            <a:ext cx="1440000" cy="1080000"/>
          </a:xfrm>
          <a:prstGeom prst="rect">
            <a:avLst/>
          </a:prstGeom>
        </p:spPr>
      </p:pic>
      <p:pic>
        <p:nvPicPr>
          <p:cNvPr id="9" name="Imagem 8" descr="Img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152400"/>
            <a:ext cx="1920000" cy="1440000"/>
          </a:xfrm>
          <a:prstGeom prst="rect">
            <a:avLst/>
          </a:prstGeom>
        </p:spPr>
      </p:pic>
      <p:pic>
        <p:nvPicPr>
          <p:cNvPr id="10" name="Imagem 9" descr="CIMG007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8200" y="520200"/>
            <a:ext cx="1440000" cy="1080000"/>
          </a:xfrm>
          <a:prstGeom prst="rect">
            <a:avLst/>
          </a:prstGeom>
        </p:spPr>
      </p:pic>
      <p:pic>
        <p:nvPicPr>
          <p:cNvPr id="11" name="Marcador de Posição de Conteúdo 3" descr="15022012(00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5000" y="5257800"/>
            <a:ext cx="1440000" cy="108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152400" y="32237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Gare do </a:t>
            </a:r>
            <a:r>
              <a:rPr lang="pt-PT" sz="1050" dirty="0" err="1" smtClean="0"/>
              <a:t>Arieiro</a:t>
            </a:r>
            <a:r>
              <a:rPr lang="pt-PT" sz="1050" dirty="0" smtClean="0"/>
              <a:t> l Lisboa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Ferrovial </a:t>
            </a:r>
            <a:r>
              <a:rPr lang="pt-PT" sz="1050" dirty="0" err="1" smtClean="0"/>
              <a:t>Agroman</a:t>
            </a:r>
            <a:r>
              <a:rPr lang="pt-PT" sz="1050" dirty="0" smtClean="0"/>
              <a:t> SA             </a:t>
            </a:r>
          </a:p>
          <a:p>
            <a:r>
              <a:rPr lang="pt-PT" sz="1050" dirty="0" smtClean="0"/>
              <a:t>Ano: 2006</a:t>
            </a:r>
          </a:p>
          <a:p>
            <a:r>
              <a:rPr lang="pt-PT" sz="1050" dirty="0" smtClean="0"/>
              <a:t>Produtos: Estrutura/ CM1100</a:t>
            </a:r>
            <a:endParaRPr lang="pt-PT" sz="1050" dirty="0"/>
          </a:p>
        </p:txBody>
      </p:sp>
      <p:sp>
        <p:nvSpPr>
          <p:cNvPr id="13" name="Rectângulo 12"/>
          <p:cNvSpPr/>
          <p:nvPr/>
        </p:nvSpPr>
        <p:spPr>
          <a:xfrm>
            <a:off x="4572000" y="1660520"/>
            <a:ext cx="4572000" cy="8540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</a:t>
            </a:r>
            <a:r>
              <a:rPr lang="pt-PT" dirty="0" smtClean="0"/>
              <a:t>  </a:t>
            </a:r>
            <a:endParaRPr lang="pt-PT" dirty="0"/>
          </a:p>
        </p:txBody>
      </p:sp>
      <p:sp>
        <p:nvSpPr>
          <p:cNvPr id="14" name="Rectângulo 13"/>
          <p:cNvSpPr/>
          <p:nvPr/>
        </p:nvSpPr>
        <p:spPr>
          <a:xfrm>
            <a:off x="0" y="5638800"/>
            <a:ext cx="1905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– SOVENA               </a:t>
            </a:r>
          </a:p>
          <a:p>
            <a:r>
              <a:rPr lang="pt-PT" sz="1050" dirty="0" smtClean="0"/>
              <a:t>Ano- 2007</a:t>
            </a:r>
          </a:p>
          <a:p>
            <a:r>
              <a:rPr lang="pt-PT" sz="1050" dirty="0" smtClean="0"/>
              <a:t>Produtos: Estrutura </a:t>
            </a:r>
            <a:r>
              <a:rPr lang="pt-PT" sz="1050" dirty="0" err="1" smtClean="0"/>
              <a:t>tubolar</a:t>
            </a:r>
            <a:endParaRPr lang="pt-PT" sz="1050" dirty="0" smtClean="0"/>
          </a:p>
          <a:p>
            <a:r>
              <a:rPr lang="pt-PT" sz="1050" dirty="0" smtClean="0">
                <a:solidFill>
                  <a:srgbClr val="FFFF00"/>
                </a:solidFill>
              </a:rPr>
              <a:t>Chapa 1100/30 </a:t>
            </a:r>
            <a:endParaRPr lang="pt-PT" sz="1050" dirty="0">
              <a:solidFill>
                <a:srgbClr val="FFFF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286001" y="3429000"/>
            <a:ext cx="6476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Executamos obras de diferentes tipos, de vários tamanhos, em vários locais do mundo. Em todas elas empenhamos a nossa experiência, a atenção aos detalhes e o máximo rigor.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Tabelas técnicas das madres</a:t>
            </a:r>
          </a:p>
          <a:p>
            <a:endParaRPr lang="pt-PT" dirty="0"/>
          </a:p>
        </p:txBody>
      </p:sp>
    </p:spTree>
  </p:cSld>
  <p:clrMapOvr>
    <a:masterClrMapping/>
  </p:clrMapOvr>
  <p:transition spd="med" advTm="20000"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>
          <a:xfrm>
            <a:off x="540544" y="1501775"/>
            <a:ext cx="8062912" cy="1470025"/>
          </a:xfrm>
        </p:spPr>
        <p:txBody>
          <a:bodyPr>
            <a:normAutofit/>
          </a:bodyPr>
          <a:lstStyle/>
          <a:p>
            <a:r>
              <a:rPr lang="pt-PT" sz="2800" dirty="0" smtClean="0"/>
              <a:t>Complexos de isolamento e fachada 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4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552400"/>
            <a:ext cx="2752074" cy="1430641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Também no capítulo dos  revestimentos exteriores com isolamentos,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prima pela excelência dos acabamentos e pela otimização da relação qualidade/preço.  </a:t>
            </a:r>
            <a:endParaRPr lang="pt-PT" sz="1400" dirty="0"/>
          </a:p>
        </p:txBody>
      </p:sp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228600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inel_Vista-interi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514600"/>
            <a:ext cx="4697564" cy="3240000"/>
          </a:xfrm>
          <a:prstGeom prst="rect">
            <a:avLst/>
          </a:prstGeom>
        </p:spPr>
      </p:pic>
      <p:pic>
        <p:nvPicPr>
          <p:cNvPr id="4" name="Marcador de Posição de Conteúdo 3" descr="DSC00175.T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67200" y="3048712"/>
            <a:ext cx="4800599" cy="304728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14400" y="381000"/>
            <a:ext cx="8001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Os complexos de fachada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, permitem um acabamento único, diferenciado e de alta qualidade, enquanto melhoram as características  acústicas e térmicas  das construções onde são aplicados. </a:t>
            </a:r>
          </a:p>
          <a:p>
            <a:endParaRPr lang="pt-PT" sz="1400" dirty="0" smtClean="0"/>
          </a:p>
          <a:p>
            <a:r>
              <a:rPr lang="pt-PT" sz="1400" dirty="0" smtClean="0"/>
              <a:t>A utilização de perfis desenvolvidos  para suporte  deste sistema composto ( </a:t>
            </a:r>
            <a:r>
              <a:rPr lang="pt-PT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cassete </a:t>
            </a:r>
            <a:r>
              <a:rPr lang="pt-PT" sz="1400" dirty="0" smtClean="0"/>
              <a:t>), permite ainda uma poupança substancial ao nível da estrutura , uma vez que dispensa o uso de madres de fixação.  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01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52400"/>
            <a:ext cx="4068709" cy="4572000"/>
          </a:xfrm>
        </p:spPr>
      </p:pic>
      <p:pic>
        <p:nvPicPr>
          <p:cNvPr id="5" name="Imagem 4" descr="DSC00271fachad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495800"/>
            <a:ext cx="3196925" cy="2160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3276600" y="55626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7" name="CaixaDeTexto 6"/>
          <p:cNvSpPr txBox="1"/>
          <p:nvPr/>
        </p:nvSpPr>
        <p:spPr>
          <a:xfrm>
            <a:off x="4876800" y="228600"/>
            <a:ext cx="18678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CM930/50Archi</a:t>
            </a:r>
            <a:endParaRPr lang="pt-PT" sz="1050" dirty="0"/>
          </a:p>
        </p:txBody>
      </p:sp>
      <p:sp>
        <p:nvSpPr>
          <p:cNvPr id="8" name="CaixaDeTexto 7"/>
          <p:cNvSpPr txBox="1"/>
          <p:nvPr/>
        </p:nvSpPr>
        <p:spPr>
          <a:xfrm>
            <a:off x="4876800" y="1510605"/>
            <a:ext cx="411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versatilidade de acabamentos que  este sistema permite, faz com que se consiga conciliar o melhor das características dos materiais utilizados nos isolamentos, com uma arquitetura cada vez mais inovadora moderna e atrativa.   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28600" y="304800"/>
            <a:ext cx="8763000" cy="6324600"/>
          </a:xfrm>
        </p:spPr>
        <p:txBody>
          <a:bodyPr>
            <a:normAutofit lnSpcReduction="10000"/>
          </a:bodyPr>
          <a:lstStyle/>
          <a:p>
            <a:r>
              <a:rPr lang="pt-PT" dirty="0" smtClean="0"/>
              <a:t>Tabelas técnicas dos isolamentos</a:t>
            </a:r>
          </a:p>
          <a:p>
            <a:pPr>
              <a:buNone/>
            </a:pPr>
            <a:endParaRPr lang="pt-PT" dirty="0" smtClean="0"/>
          </a:p>
          <a:p>
            <a:r>
              <a:rPr lang="pt-PT" sz="2000" dirty="0" smtClean="0"/>
              <a:t>Comparativo com outros produtos no mercado </a:t>
            </a:r>
          </a:p>
          <a:p>
            <a:pPr>
              <a:buNone/>
            </a:pPr>
            <a:r>
              <a:rPr lang="pt-PT" dirty="0" smtClean="0"/>
              <a:t>    </a:t>
            </a:r>
            <a:r>
              <a:rPr lang="pt-PT" sz="1400" dirty="0" smtClean="0"/>
              <a:t>Resistência térmica :  A </a:t>
            </a:r>
            <a:r>
              <a:rPr lang="pt-PT" sz="1400" dirty="0" err="1" smtClean="0"/>
              <a:t>resitência</a:t>
            </a:r>
            <a:r>
              <a:rPr lang="pt-PT" sz="1400" dirty="0" smtClean="0"/>
              <a:t> térmica é uma característica de todos os materiais.</a:t>
            </a:r>
          </a:p>
          <a:p>
            <a:pPr>
              <a:buNone/>
            </a:pPr>
            <a:r>
              <a:rPr lang="pt-PT" sz="1400" dirty="0" smtClean="0"/>
              <a:t>                                               Representa a capacidade que um determinado material tem                          		           para evitar  que a temperatura o atravesse, ou se quisermos , a                           	                              dificuldade da </a:t>
            </a:r>
            <a:r>
              <a:rPr lang="pt-PT" sz="1400" dirty="0" smtClean="0"/>
              <a:t>transmissão </a:t>
            </a:r>
            <a:r>
              <a:rPr lang="pt-PT" sz="1400" dirty="0" smtClean="0"/>
              <a:t>de calor.</a:t>
            </a:r>
          </a:p>
          <a:p>
            <a:pPr>
              <a:buNone/>
            </a:pPr>
            <a:r>
              <a:rPr lang="pt-PT" sz="1400" dirty="0" smtClean="0"/>
              <a:t>                                               É calculada através de uma forma simples que relaciona a              		                              condutibilidade térmica </a:t>
            </a:r>
            <a:r>
              <a:rPr lang="pt-PT" sz="1400" dirty="0" smtClean="0"/>
              <a:t>do </a:t>
            </a:r>
            <a:r>
              <a:rPr lang="pt-PT" sz="1400" dirty="0" smtClean="0"/>
              <a:t>material com a sua espessura,</a:t>
            </a:r>
          </a:p>
          <a:p>
            <a:pPr>
              <a:buNone/>
            </a:pPr>
            <a:r>
              <a:rPr lang="pt-PT" sz="1400" dirty="0" smtClean="0"/>
              <a:t>			           ou seja: 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2800" dirty="0" smtClean="0"/>
              <a:t>                                   R=E/</a:t>
            </a:r>
            <a:r>
              <a:rPr lang="pt-PT" sz="2800" dirty="0" err="1" smtClean="0"/>
              <a:t>ct</a:t>
            </a:r>
            <a:endParaRPr lang="pt-PT" sz="2800" dirty="0" smtClean="0"/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Sabendo que todos os materiais têm condutibilidade térmica diferente,</a:t>
            </a:r>
          </a:p>
          <a:p>
            <a:pPr>
              <a:buNone/>
            </a:pP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ctXPS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=0,035 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ctEPS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=0,036  , 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rocha(40Kg/m3)= 0,038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Cortiça=0,040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 vidro=0,042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rocha(100kg)=0,044</a:t>
            </a:r>
            <a:r>
              <a:rPr lang="pt-PT" sz="1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…</a:t>
            </a:r>
          </a:p>
          <a:p>
            <a:pPr>
              <a:buNone/>
            </a:pPr>
            <a:r>
              <a:rPr lang="pt-PT" sz="1400" dirty="0" smtClean="0"/>
              <a:t>     </a:t>
            </a:r>
          </a:p>
          <a:p>
            <a:pPr>
              <a:buNone/>
            </a:pPr>
            <a:r>
              <a:rPr lang="pt-PT" sz="1400" dirty="0" smtClean="0"/>
              <a:t>                 se compararmos materiais </a:t>
            </a:r>
            <a:r>
              <a:rPr lang="pt-PT" sz="1400" u="sng" dirty="0" smtClean="0"/>
              <a:t>com a mesma espessura</a:t>
            </a:r>
            <a:r>
              <a:rPr lang="pt-PT" sz="1400" dirty="0" smtClean="0"/>
              <a:t> podemos perceber que: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  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Rxps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Reps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(40kg)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Rcortiça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RlãVidro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(100Kg)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E, partindo deste princípio, estudar a melhor solução para as nossas necessidades!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2800" dirty="0" smtClean="0"/>
              <a:t>Coberturas tradicionais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5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47786"/>
            <a:ext cx="1923298" cy="1442473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 aperfeiçoamento da construção metálica, o rigor técnico e a versatilidade das estruturas permitem-nos fazer cada vez  mais e melhor  no  capítulo das coberturas tradicionais.</a:t>
            </a:r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3590" y="4038600"/>
            <a:ext cx="3103443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2880000" cy="2160000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000" y="4343400"/>
            <a:ext cx="2880000" cy="2160000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………….  l …………..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124200" y="59436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6388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3400" y="4876800"/>
            <a:ext cx="2880000" cy="1623529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3810000"/>
            <a:ext cx="2880000" cy="1623529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735600"/>
            <a:ext cx="1613333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04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04800" y="38100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Pavilhão Gimnodesportivo do Juncal                               l Ano 2010</a:t>
            </a:r>
          </a:p>
          <a:p>
            <a:r>
              <a:rPr lang="pt-PT" sz="1050" dirty="0" smtClean="0"/>
              <a:t>Produtos:  cobertura CM750/106 + CM1100/30</a:t>
            </a:r>
          </a:p>
          <a:p>
            <a:r>
              <a:rPr lang="pt-PT" sz="1050" dirty="0" smtClean="0"/>
              <a:t>               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7050" y="5486400"/>
            <a:ext cx="195598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Agrovia.  l Rio Maior             </a:t>
            </a:r>
          </a:p>
          <a:p>
            <a:r>
              <a:rPr lang="pt-PT" sz="1050" dirty="0" smtClean="0"/>
              <a:t>Ano 2014</a:t>
            </a:r>
          </a:p>
          <a:p>
            <a:r>
              <a:rPr lang="pt-PT" sz="1050" dirty="0" smtClean="0"/>
              <a:t>Produtos:  CM1100/30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633650" y="2537936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r>
              <a:rPr lang="pt-PT" sz="1050" dirty="0" smtClean="0"/>
              <a:t>Painel SW</a:t>
            </a:r>
            <a:endParaRPr lang="pt-PT" sz="1050" dirty="0"/>
          </a:p>
        </p:txBody>
      </p:sp>
      <p:pic>
        <p:nvPicPr>
          <p:cNvPr id="12" name="Imagem 11" descr="IMAG14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1800" y="3657600"/>
            <a:ext cx="1623529" cy="288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82390" y="4876800"/>
            <a:ext cx="2164705" cy="1623529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9377" y="152400"/>
            <a:ext cx="2608223" cy="1745999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497519"/>
            <a:ext cx="4560000" cy="3052561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514600" y="563880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…………..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029200" y="2004536"/>
            <a:ext cx="194636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Groupe</a:t>
            </a:r>
            <a:r>
              <a:rPr lang="pt-PT" sz="1050" dirty="0" smtClean="0"/>
              <a:t> Sovena l   </a:t>
            </a:r>
            <a:r>
              <a:rPr lang="pt-PT" sz="1050" dirty="0" err="1" smtClean="0"/>
              <a:t>Tamelelt</a:t>
            </a:r>
            <a:endParaRPr lang="pt-PT" sz="1050" dirty="0" smtClean="0"/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pic>
        <p:nvPicPr>
          <p:cNvPr id="12" name="Imagem 11" descr="IMAG14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4010719"/>
            <a:ext cx="1623529" cy="2173762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M500-90 Wall_CM1000-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819400"/>
            <a:ext cx="7228258" cy="298046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219200" y="990600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coberturas tradicionais podem ser simples ou duplas.</a:t>
            </a:r>
          </a:p>
          <a:p>
            <a:r>
              <a:rPr lang="pt-PT" sz="1400" dirty="0" smtClean="0"/>
              <a:t>Para maior conforto térmico e acústico, as coberturas duplas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recorrem a perfis em aço galvanizado e ao revestimento com lã de rocha. </a:t>
            </a:r>
          </a:p>
          <a:p>
            <a:endParaRPr lang="pt-PT" sz="1400" dirty="0" smtClean="0"/>
          </a:p>
          <a:p>
            <a:r>
              <a:rPr lang="pt-PT" sz="1400" dirty="0" smtClean="0"/>
              <a:t>A espessura do isolamento pode variar entre os 50mm e os 120mm, dependendo do nível de conforto pretendido no interior.</a:t>
            </a:r>
            <a:endParaRPr lang="pt-PT" sz="1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5477038" y="5994484"/>
            <a:ext cx="2904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chemeClr val="bg1"/>
                </a:solidFill>
              </a:rPr>
              <a:t>Pormenor de Cobertura tradicional dupla</a:t>
            </a:r>
            <a:endParaRPr lang="pt-PT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Marcador de Posição de Conteúdo 3" descr="15022012(00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3505200"/>
            <a:ext cx="3901440" cy="2926080"/>
          </a:xfrm>
        </p:spPr>
      </p:pic>
      <p:pic>
        <p:nvPicPr>
          <p:cNvPr id="5" name="Imagem 4" descr="PC2000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63527" cy="6781800"/>
          </a:xfrm>
          <a:prstGeom prst="rect">
            <a:avLst/>
          </a:prstGeom>
        </p:spPr>
      </p:pic>
      <p:pic>
        <p:nvPicPr>
          <p:cNvPr id="6" name="Imagem 5" descr="DA041599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168" y="139200"/>
            <a:ext cx="2160000" cy="1440000"/>
          </a:xfrm>
          <a:prstGeom prst="rect">
            <a:avLst/>
          </a:prstGeom>
        </p:spPr>
      </p:pic>
      <p:pic>
        <p:nvPicPr>
          <p:cNvPr id="7" name="Imagem 6" descr="DA041644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8800" y="1739400"/>
            <a:ext cx="1620000" cy="108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590800" y="378023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Com recursos técnicos para projetar e construir todo o tipo de estruturas, operamos de forma consistente nos sectores da construção metálica, fabrico e montagem de coberturas e revestimentos.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67494"/>
            <a:ext cx="7848600" cy="951706"/>
          </a:xfrm>
        </p:spPr>
        <p:txBody>
          <a:bodyPr/>
          <a:lstStyle/>
          <a:p>
            <a:r>
              <a:rPr lang="pt-PT" dirty="0" smtClean="0"/>
              <a:t>Curriculum da Empresa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882808"/>
            <a:ext cx="9296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sz="1600" dirty="0" smtClean="0"/>
              <a:t>              No contexto nacional a </a:t>
            </a:r>
            <a:r>
              <a:rPr lang="pt-PT" sz="1600" dirty="0" err="1" smtClean="0"/>
              <a:t>CoberMetal</a:t>
            </a:r>
            <a:r>
              <a:rPr lang="pt-PT" sz="1600" dirty="0" smtClean="0"/>
              <a:t> colaborou já com diversos parceiros na </a:t>
            </a:r>
            <a:r>
              <a:rPr lang="pt-PT" sz="1600" dirty="0" err="1" smtClean="0"/>
              <a:t>concepção</a:t>
            </a:r>
            <a:r>
              <a:rPr lang="pt-PT" sz="1600" dirty="0" smtClean="0"/>
              <a:t>/construção de inúmeras obras que se revelaram desafios superados.  Apresentamos aqui algumas delas, como demonstração do universo em que nos inserimos e da ampla capacidade produtiva que a nossa empresa possui.</a:t>
            </a:r>
          </a:p>
          <a:p>
            <a:pPr>
              <a:buNone/>
            </a:pPr>
            <a:endParaRPr lang="pt-PT" sz="1600" dirty="0" smtClean="0"/>
          </a:p>
          <a:p>
            <a:pPr>
              <a:buNone/>
            </a:pPr>
            <a:r>
              <a:rPr lang="pt-PT" sz="1600" dirty="0" smtClean="0"/>
              <a:t>                                                     TRABALHOS EXECUTADOS</a:t>
            </a:r>
          </a:p>
          <a:p>
            <a:pPr>
              <a:buNone/>
            </a:pPr>
            <a:endParaRPr lang="pt-PT" sz="1600" dirty="0" smtClean="0"/>
          </a:p>
          <a:p>
            <a:pPr>
              <a:buNone/>
            </a:pPr>
            <a:r>
              <a:rPr lang="pt-PT" sz="1400" dirty="0" smtClean="0"/>
              <a:t>   Soares da Costa 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</a:t>
            </a:r>
            <a:r>
              <a:rPr lang="pt-PT" sz="1400" dirty="0" smtClean="0"/>
              <a:t>- Execução da cobertura do estádio da Cidade de Coimbra</a:t>
            </a:r>
          </a:p>
          <a:p>
            <a:pPr>
              <a:buNone/>
            </a:pPr>
            <a:r>
              <a:rPr lang="pt-PT" sz="1400" dirty="0" smtClean="0"/>
              <a:t> Ferrovial Agroman,SA-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</a:t>
            </a:r>
            <a:r>
              <a:rPr lang="pt-PT" sz="1400" dirty="0" smtClean="0"/>
              <a:t>-Execução da cobertura da estação ferroviária Roma- Areeiro</a:t>
            </a:r>
          </a:p>
          <a:p>
            <a:pPr>
              <a:buNone/>
            </a:pPr>
            <a:r>
              <a:rPr lang="pt-PT" sz="1400" dirty="0" smtClean="0"/>
              <a:t>                Instituto Piaget- 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2004-</a:t>
            </a:r>
            <a:r>
              <a:rPr lang="pt-PT" sz="1400" dirty="0" smtClean="0"/>
              <a:t> Execução do revestimento da fachada </a:t>
            </a:r>
          </a:p>
          <a:p>
            <a:pPr>
              <a:buNone/>
            </a:pPr>
            <a:r>
              <a:rPr lang="pt-PT" sz="1400" dirty="0" smtClean="0"/>
              <a:t>CP </a:t>
            </a:r>
            <a:r>
              <a:rPr lang="pt-PT" sz="1400" dirty="0" err="1" smtClean="0"/>
              <a:t>Caminhos-de-Ferro</a:t>
            </a:r>
            <a:r>
              <a:rPr lang="pt-PT" sz="1400" dirty="0" smtClean="0"/>
              <a:t> Portugueses-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2006</a:t>
            </a:r>
            <a:r>
              <a:rPr lang="pt-PT" sz="1400" dirty="0" smtClean="0"/>
              <a:t>-Projeto,execuçãoda estrutura e cobertura das Oficinas</a:t>
            </a:r>
          </a:p>
          <a:p>
            <a:pPr>
              <a:buNone/>
            </a:pPr>
            <a:r>
              <a:rPr lang="pt-PT" sz="1400" dirty="0" err="1" smtClean="0"/>
              <a:t>Constrope</a:t>
            </a:r>
            <a:r>
              <a:rPr lang="pt-PT" sz="1400" dirty="0" smtClean="0"/>
              <a:t> SA- 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2007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Construcentro,Lda-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2008</a:t>
            </a:r>
            <a:r>
              <a:rPr lang="pt-PT" sz="1400" dirty="0" smtClean="0"/>
              <a:t>- Execução de </a:t>
            </a:r>
            <a:r>
              <a:rPr lang="pt-PT" sz="1400" dirty="0" err="1" smtClean="0"/>
              <a:t>estrutura,cobertura</a:t>
            </a:r>
            <a:r>
              <a:rPr lang="pt-PT" sz="1400" dirty="0" smtClean="0"/>
              <a:t> e revestimento das instalações comerciais</a:t>
            </a:r>
          </a:p>
          <a:p>
            <a:pPr>
              <a:buNone/>
            </a:pPr>
            <a:r>
              <a:rPr lang="pt-PT" sz="1400" dirty="0" smtClean="0"/>
              <a:t>EuroNormandieSARL-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2009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          Secil 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2009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        Couvermetal-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2003-2013</a:t>
            </a:r>
            <a:r>
              <a:rPr lang="pt-PT" sz="1400" dirty="0" smtClean="0"/>
              <a:t>-Mais de 1.000.000m2  de coberturas Autoportantes em Marrocos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2800" dirty="0" smtClean="0"/>
              <a:t>Internacionalização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4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47786"/>
            <a:ext cx="1923297" cy="1442473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04800" y="2743200"/>
            <a:ext cx="8839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Ao longo dos anos 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tem produzido e executado obras  em diversos Continentes.</a:t>
            </a:r>
          </a:p>
          <a:p>
            <a:r>
              <a:rPr lang="pt-PT" sz="1400" dirty="0" smtClean="0"/>
              <a:t>Em colaboração com projetistas de todo o mundo, as nossas equipas de conceção , fabrico e montagem, adquiriram experiência no mercado internacional.</a:t>
            </a:r>
          </a:p>
          <a:p>
            <a:r>
              <a:rPr lang="pt-PT" sz="1400" dirty="0" smtClean="0"/>
              <a:t>Para nós a distância não é uma barreira.   </a:t>
            </a:r>
          </a:p>
          <a:p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9975" y="4038600"/>
            <a:ext cx="3090672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Nokia  l Finlândia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7091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………………l Espanha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867400"/>
            <a:ext cx="152477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Inglaterra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3083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Carmo  l   França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5105400" y="2590800"/>
            <a:ext cx="1521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Europa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3048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524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28956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94650" y="37338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 l Venezuela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43400" y="6366302"/>
            <a:ext cx="4267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 ………………l Venezuela   l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l 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838200" y="2743200"/>
            <a:ext cx="101021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l </a:t>
            </a:r>
            <a:r>
              <a:rPr lang="pt-PT" sz="1050" dirty="0" err="1" smtClean="0"/>
              <a:t>venezuela</a:t>
            </a:r>
            <a:endParaRPr lang="pt-PT" sz="1050" dirty="0" smtClean="0"/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543800" y="609600"/>
            <a:ext cx="101021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l Brasil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Rectângulo 12"/>
          <p:cNvSpPr/>
          <p:nvPr/>
        </p:nvSpPr>
        <p:spPr>
          <a:xfrm>
            <a:off x="3962400" y="2362200"/>
            <a:ext cx="3028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Amér</a:t>
            </a:r>
            <a:r>
              <a:rPr lang="pt-PT" sz="3600" b="1" dirty="0" smtClean="0">
                <a:solidFill>
                  <a:srgbClr val="FFC000"/>
                </a:solidFill>
                <a:latin typeface="Chiller" pitchFamily="82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ca do sul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33400" y="3810000"/>
            <a:ext cx="432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………l Angola                          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70431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………………l Marrocos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867400"/>
            <a:ext cx="171874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………….  l Cabo Verde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4814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 …… l  Guiné Bissau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Rectângulo 12"/>
          <p:cNvSpPr/>
          <p:nvPr/>
        </p:nvSpPr>
        <p:spPr>
          <a:xfrm>
            <a:off x="5029200" y="2706469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Áfr</a:t>
            </a:r>
            <a:r>
              <a:rPr lang="pt-PT" sz="3600" dirty="0" smtClean="0">
                <a:solidFill>
                  <a:srgbClr val="FFC000"/>
                </a:solidFill>
                <a:latin typeface="Brush Script MT" pitchFamily="66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ca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77035"/>
            <a:ext cx="4560000" cy="2693529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   </a:t>
            </a:r>
            <a:r>
              <a:rPr lang="pt-PT" sz="1050" dirty="0" err="1" smtClean="0"/>
              <a:t>Proj</a:t>
            </a:r>
            <a:r>
              <a:rPr lang="pt-PT" sz="1050" dirty="0" smtClean="0"/>
              <a:t>.                               l 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6321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………………l …………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78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5105400" y="2590800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Ás</a:t>
            </a:r>
            <a:r>
              <a:rPr lang="pt-PT" sz="3600" b="1" dirty="0" smtClean="0">
                <a:solidFill>
                  <a:srgbClr val="FFC000"/>
                </a:solidFill>
                <a:latin typeface="Chiller" pitchFamily="82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Grosso\Desktop\fotos pp cobermetal\infras desp\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2400000" cy="1800000"/>
          </a:xfrm>
          <a:prstGeom prst="rect">
            <a:avLst/>
          </a:prstGeom>
          <a:noFill/>
        </p:spPr>
      </p:pic>
      <p:pic>
        <p:nvPicPr>
          <p:cNvPr id="5" name="Imagem 4" descr="DSC009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457200"/>
            <a:ext cx="2286000" cy="1800000"/>
          </a:xfrm>
          <a:prstGeom prst="rect">
            <a:avLst/>
          </a:prstGeom>
        </p:spPr>
      </p:pic>
      <p:pic>
        <p:nvPicPr>
          <p:cNvPr id="6" name="Imagem 5" descr="DSC00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82000" y="481971"/>
            <a:ext cx="2400000" cy="1750458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04800" y="3162181"/>
            <a:ext cx="8686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nossa vasta gama de produtos, a capacidade de cálculo estrutural e o </a:t>
            </a:r>
            <a:r>
              <a:rPr lang="pt-PT" sz="1400" i="1" dirty="0" smtClean="0"/>
              <a:t>know-how </a:t>
            </a:r>
            <a:r>
              <a:rPr lang="pt-PT" sz="1400" dirty="0" smtClean="0"/>
              <a:t>acumulado, permitem-nos responder aos desafios de uma forma segura, económica e eficiente.</a:t>
            </a:r>
          </a:p>
          <a:p>
            <a:r>
              <a:rPr lang="pt-PT" sz="1400" dirty="0" smtClean="0"/>
              <a:t>Temos soluções , os meios e a vontade de as implementar !  </a:t>
            </a:r>
            <a:r>
              <a:rPr lang="pt-PT" dirty="0" smtClean="0"/>
              <a:t>  </a:t>
            </a:r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152400" y="2286000"/>
            <a:ext cx="2438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Complexo Ténis  l  Estoril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</a:t>
            </a:r>
          </a:p>
          <a:p>
            <a:r>
              <a:rPr lang="pt-PT" sz="1050" dirty="0" smtClean="0"/>
              <a:t>Produtos:  </a:t>
            </a:r>
            <a:endParaRPr lang="pt-PT" sz="1050" dirty="0"/>
          </a:p>
        </p:txBody>
      </p:sp>
      <p:sp>
        <p:nvSpPr>
          <p:cNvPr id="9" name="Rectângulo 8"/>
          <p:cNvSpPr/>
          <p:nvPr/>
        </p:nvSpPr>
        <p:spPr>
          <a:xfrm>
            <a:off x="2971800" y="22860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Cobertura bancada l Figueiró dos Vinhos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 2007</a:t>
            </a:r>
          </a:p>
          <a:p>
            <a:r>
              <a:rPr lang="pt-PT" sz="1050" dirty="0" smtClean="0"/>
              <a:t>Produtos:</a:t>
            </a:r>
            <a:endParaRPr lang="pt-PT" sz="1050" dirty="0"/>
          </a:p>
        </p:txBody>
      </p:sp>
      <p:sp>
        <p:nvSpPr>
          <p:cNvPr id="10" name="Rectângulo 9"/>
          <p:cNvSpPr/>
          <p:nvPr/>
        </p:nvSpPr>
        <p:spPr>
          <a:xfrm>
            <a:off x="5867400" y="22860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Centro Inspeção veículos  l Almada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 2007</a:t>
            </a:r>
          </a:p>
          <a:p>
            <a:r>
              <a:rPr lang="pt-PT" sz="1050" dirty="0" smtClean="0"/>
              <a:t>Produtos: CM1100; CM1000/42</a:t>
            </a:r>
            <a:endParaRPr lang="pt-PT" sz="1050" dirty="0"/>
          </a:p>
        </p:txBody>
      </p:sp>
      <p:sp>
        <p:nvSpPr>
          <p:cNvPr id="27650" name="AutoShape 2" descr="View Centro de Inspecções.JPG in slide show"/>
          <p:cNvSpPr>
            <a:spLocks noChangeAspect="1" noChangeArrowheads="1"/>
          </p:cNvSpPr>
          <p:nvPr/>
        </p:nvSpPr>
        <p:spPr bwMode="auto">
          <a:xfrm>
            <a:off x="63500" y="-723900"/>
            <a:ext cx="2076450" cy="1514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1" name="Imagem 10" descr="GetAttachmen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4122600"/>
            <a:ext cx="2438400" cy="144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152400" y="56388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Estação Captação de Água   l   Barragem Hassan I   Marrocos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.               </a:t>
            </a:r>
          </a:p>
          <a:p>
            <a:r>
              <a:rPr lang="pt-PT" sz="1050" dirty="0" smtClean="0"/>
              <a:t>Ano 2006</a:t>
            </a:r>
          </a:p>
          <a:p>
            <a:r>
              <a:rPr lang="pt-PT" sz="1050" dirty="0" smtClean="0"/>
              <a:t>Produtos: Flutuadores ,passadiço e guarda-corpos</a:t>
            </a:r>
            <a:endParaRPr lang="pt-PT" sz="1050" dirty="0"/>
          </a:p>
        </p:txBody>
      </p:sp>
      <p:pic>
        <p:nvPicPr>
          <p:cNvPr id="13" name="Imagem 12" descr="GetAttachment[1]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0199" y="4114800"/>
            <a:ext cx="2560001" cy="1440000"/>
          </a:xfrm>
          <a:prstGeom prst="rect">
            <a:avLst/>
          </a:prstGeom>
        </p:spPr>
      </p:pic>
      <p:pic>
        <p:nvPicPr>
          <p:cNvPr id="15" name="Imagem 14" descr="321871_180204158733170_1846125327_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4122600"/>
            <a:ext cx="2560000" cy="144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3733800" y="5500554"/>
            <a:ext cx="4572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Estádio Cidade de Coimbra  l   A=</a:t>
            </a:r>
          </a:p>
          <a:p>
            <a:r>
              <a:rPr lang="pt-PT" sz="1050" dirty="0" err="1" smtClean="0"/>
              <a:t>Proj</a:t>
            </a:r>
            <a:r>
              <a:rPr lang="pt-PT" sz="1050" dirty="0" smtClean="0"/>
              <a:t>: Soares da Costa/Abrantina        l  Ano 2003</a:t>
            </a:r>
          </a:p>
          <a:p>
            <a:endParaRPr lang="pt-PT" sz="1050" dirty="0" smtClean="0"/>
          </a:p>
          <a:p>
            <a:r>
              <a:rPr lang="pt-PT" sz="1050" dirty="0" smtClean="0"/>
              <a:t>Produtos: </a:t>
            </a:r>
            <a:r>
              <a:rPr lang="pt-PT" sz="1050" dirty="0" smtClean="0"/>
              <a:t>estrutura de suporte da cobertura; CM1000; chapa galvanizada</a:t>
            </a:r>
            <a:endParaRPr lang="pt-PT" sz="1050" dirty="0"/>
          </a:p>
        </p:txBody>
      </p:sp>
      <p:pic>
        <p:nvPicPr>
          <p:cNvPr id="45058" name="Picture 2" descr="http://3.bp.blogspot.com/_ycZvUsEUK_I/TJ03tMfUEWI/AAAAAAAAA8c/LBY8DlRWGAE/s0/U2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038600" cy="2690118"/>
          </a:xfrm>
          <a:prstGeom prst="rect">
            <a:avLst/>
          </a:prstGeom>
          <a:noFill/>
        </p:spPr>
      </p:pic>
      <p:sp>
        <p:nvSpPr>
          <p:cNvPr id="45060" name="AutoShape 4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45062" name="AutoShape 6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45064" name="AutoShape 8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45066" name="Picture 10" descr="https://encrypted-tbn2.gstatic.com/images?q=tbn:ANd9GcQnRRY2BXGQmM6Y0lINzHHRa2kQRUUCKgZXJLsHnUQkWByw9lP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00" y="3276600"/>
            <a:ext cx="2857500" cy="1600200"/>
          </a:xfrm>
          <a:prstGeom prst="rect">
            <a:avLst/>
          </a:prstGeom>
          <a:noFill/>
        </p:spPr>
      </p:pic>
      <p:pic>
        <p:nvPicPr>
          <p:cNvPr id="2" name="Imagem 1" descr="Sem título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0475" y="2533650"/>
            <a:ext cx="4429125" cy="295275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72000" y="990600"/>
            <a:ext cx="419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Com obras de referência executadas,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é uma empresa experiente, com capacidade técnica para conceber e realizar grandes projetos.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40544" y="76200"/>
            <a:ext cx="8062912" cy="1470025"/>
          </a:xfrm>
        </p:spPr>
        <p:txBody>
          <a:bodyPr>
            <a:normAutofit/>
          </a:bodyPr>
          <a:lstStyle/>
          <a:p>
            <a:r>
              <a:rPr lang="pt-PT" sz="2800" dirty="0" smtClean="0"/>
              <a:t>Coberturas autoportantes</a:t>
            </a:r>
            <a:endParaRPr lang="pt-PT" sz="2800" dirty="0"/>
          </a:p>
        </p:txBody>
      </p:sp>
      <p:sp>
        <p:nvSpPr>
          <p:cNvPr id="4" name="Rectângulo 3"/>
          <p:cNvSpPr/>
          <p:nvPr/>
        </p:nvSpPr>
        <p:spPr>
          <a:xfrm>
            <a:off x="1219200" y="4711005"/>
            <a:ext cx="6629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Vantagens:  Execução e montagem rápidas</a:t>
            </a:r>
          </a:p>
          <a:p>
            <a:r>
              <a:rPr lang="pt-PT" sz="1400" dirty="0" smtClean="0"/>
              <a:t>                       Baixo custo de manutenção</a:t>
            </a:r>
          </a:p>
          <a:p>
            <a:r>
              <a:rPr lang="pt-PT" sz="1400" dirty="0" smtClean="0"/>
              <a:t>                       Longevidade dos  materiais</a:t>
            </a:r>
          </a:p>
          <a:p>
            <a:r>
              <a:rPr lang="pt-PT" sz="1400" dirty="0" smtClean="0"/>
              <a:t>                       Estética</a:t>
            </a:r>
          </a:p>
          <a:p>
            <a:r>
              <a:rPr lang="pt-PT" sz="1400" dirty="0" smtClean="0"/>
              <a:t>                       Ausência de estruturas visíveis para fixação da cobertura</a:t>
            </a:r>
          </a:p>
          <a:p>
            <a:r>
              <a:rPr lang="pt-PT" sz="1400" dirty="0" smtClean="0"/>
              <a:t>                       Alta qualidade de acabamento</a:t>
            </a:r>
          </a:p>
        </p:txBody>
      </p:sp>
      <p:pic>
        <p:nvPicPr>
          <p:cNvPr id="5" name="Imagem 4" descr="3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960800"/>
            <a:ext cx="1920000" cy="1440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362200" y="6172200"/>
            <a:ext cx="2603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/>
              <a:t>(*) para trabalhos acima dos 30.000m2</a:t>
            </a:r>
            <a:endParaRPr lang="pt-PT" sz="1000" dirty="0"/>
          </a:p>
        </p:txBody>
      </p:sp>
      <p:pic>
        <p:nvPicPr>
          <p:cNvPr id="7" name="Imagem 6" descr="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00682"/>
            <a:ext cx="2971800" cy="1651918"/>
          </a:xfrm>
          <a:prstGeom prst="rect">
            <a:avLst/>
          </a:prstGeom>
        </p:spPr>
      </p:pic>
      <p:pic>
        <p:nvPicPr>
          <p:cNvPr id="8" name="Imagem 7" descr="image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00" y="152400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ângulo 9"/>
          <p:cNvSpPr/>
          <p:nvPr/>
        </p:nvSpPr>
        <p:spPr>
          <a:xfrm>
            <a:off x="381000" y="1755100"/>
            <a:ext cx="8534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Quando se pretendem obter áreas cobertas amplas, com o mínimo de </a:t>
            </a:r>
            <a:r>
              <a:rPr lang="pt-PT" sz="1400" dirty="0" smtClean="0"/>
              <a:t>obstáculos, uma </a:t>
            </a:r>
            <a:r>
              <a:rPr lang="pt-PT" sz="1400" dirty="0" smtClean="0"/>
              <a:t>execução rápida e económica, a escolha certa é o autoportante. </a:t>
            </a:r>
          </a:p>
          <a:p>
            <a:endParaRPr lang="pt-PT" sz="1400" dirty="0" smtClean="0"/>
          </a:p>
          <a:p>
            <a:r>
              <a:rPr lang="pt-PT" sz="1400" dirty="0" smtClean="0"/>
              <a:t>Este sistema necessita apenas de dois </a:t>
            </a:r>
            <a:r>
              <a:rPr lang="pt-PT" sz="1400" dirty="0" smtClean="0"/>
              <a:t>apoios para a fixação das telhas, </a:t>
            </a:r>
            <a:r>
              <a:rPr lang="pt-PT" sz="1400" dirty="0" smtClean="0"/>
              <a:t>tornando desnecessário o recurso a estruturas de suporte pesadas . </a:t>
            </a:r>
          </a:p>
          <a:p>
            <a:endParaRPr lang="pt-PT" sz="1400" dirty="0" smtClean="0"/>
          </a:p>
          <a:p>
            <a:r>
              <a:rPr lang="pt-PT" sz="1400" dirty="0" smtClean="0"/>
              <a:t>As coberturas autoportantes são compostas por telhas  em perfil de aço galvanizado ,com as características do aço Fe360, definidas no Regulamento de Estruturas de Aço para Edifícios (R.S.A.E.). A galvanização das chapas é feita a quente, seguindo-se a aplicação de um primário e da pré lacagem de 25µ (</a:t>
            </a:r>
            <a:r>
              <a:rPr lang="pt-PT" sz="1400" dirty="0" err="1" smtClean="0"/>
              <a:t>microns</a:t>
            </a:r>
            <a:r>
              <a:rPr lang="pt-PT" sz="1400" dirty="0" smtClean="0"/>
              <a:t>) no exterior e de 10µ no interior da telha. A coloração final pode ser escolhida pelo cliente (*). </a:t>
            </a:r>
          </a:p>
          <a:p>
            <a:endParaRPr lang="pt-PT" sz="1400" dirty="0" smtClean="0"/>
          </a:p>
          <a:p>
            <a:r>
              <a:rPr lang="pt-PT" sz="1400" dirty="0" smtClean="0"/>
              <a:t>A moldagem dos perfis é feita em função das </a:t>
            </a:r>
            <a:r>
              <a:rPr lang="pt-PT" sz="1400" dirty="0" smtClean="0"/>
              <a:t>características/dimensões </a:t>
            </a:r>
            <a:r>
              <a:rPr lang="pt-PT" sz="1400" dirty="0" smtClean="0"/>
              <a:t>de cada obra.</a:t>
            </a: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DSC_04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048000"/>
            <a:ext cx="4038600" cy="2703526"/>
          </a:xfrm>
          <a:prstGeom prst="rect">
            <a:avLst/>
          </a:prstGeom>
        </p:spPr>
      </p:pic>
      <p:pic>
        <p:nvPicPr>
          <p:cNvPr id="4" name="Marcador de Posição de Conteúdo 3" descr="DSCN103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0954"/>
            <a:ext cx="3557847" cy="1783677"/>
          </a:xfrm>
          <a:prstGeom prst="rect">
            <a:avLst/>
          </a:prstGeom>
        </p:spPr>
      </p:pic>
      <p:pic>
        <p:nvPicPr>
          <p:cNvPr id="5" name="Imagem 4" descr="2009.05.01 0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4317000"/>
            <a:ext cx="2880000" cy="2160000"/>
          </a:xfrm>
          <a:prstGeom prst="rect">
            <a:avLst/>
          </a:prstGeom>
        </p:spPr>
      </p:pic>
      <p:pic>
        <p:nvPicPr>
          <p:cNvPr id="7" name="Imagem 6" descr="0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3034800"/>
            <a:ext cx="1440000" cy="1080000"/>
          </a:xfrm>
          <a:prstGeom prst="rect">
            <a:avLst/>
          </a:prstGeom>
        </p:spPr>
      </p:pic>
      <p:pic>
        <p:nvPicPr>
          <p:cNvPr id="8" name="Imagem 7" descr="2009.05.01 07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81600" y="685800"/>
            <a:ext cx="3276600" cy="1800000"/>
          </a:xfrm>
          <a:prstGeom prst="rect">
            <a:avLst/>
          </a:prstGeom>
        </p:spPr>
      </p:pic>
      <p:sp>
        <p:nvSpPr>
          <p:cNvPr id="9" name="Rectângulo 8"/>
          <p:cNvSpPr/>
          <p:nvPr/>
        </p:nvSpPr>
        <p:spPr>
          <a:xfrm>
            <a:off x="1905000" y="2792849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400" dirty="0" smtClean="0"/>
              <a:t>A versatilidade deste tipo de cobertura oferece um vasto leque de opções técnicas .  Em coberturas simples ou duplas, as características de resistência e durabilidade do material tornam a telha autoportante num produto único.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Energia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4850</TotalTime>
  <Words>2639</Words>
  <Application>Microsoft Office PowerPoint</Application>
  <PresentationFormat>Apresentação no Ecrã (4:3)</PresentationFormat>
  <Paragraphs>587</Paragraphs>
  <Slides>55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0</vt:i4>
      </vt:variant>
      <vt:variant>
        <vt:lpstr>Títulos dos diapositivos</vt:lpstr>
      </vt:variant>
      <vt:variant>
        <vt:i4>55</vt:i4>
      </vt:variant>
    </vt:vector>
  </HeadingPairs>
  <TitlesOfParts>
    <vt:vector size="56" baseType="lpstr">
      <vt:lpstr>Energia</vt:lpstr>
      <vt:lpstr>Cobermetal</vt:lpstr>
      <vt:lpstr>Diapositivo 2</vt:lpstr>
      <vt:lpstr>Diapositivo 3</vt:lpstr>
      <vt:lpstr>Diapositivo 4</vt:lpstr>
      <vt:lpstr>Diapositivo 5</vt:lpstr>
      <vt:lpstr>Diapositivo 6</vt:lpstr>
      <vt:lpstr>Diapositivo 7</vt:lpstr>
      <vt:lpstr>Coberturas autoportantes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                                 Aspetos técnicos </vt:lpstr>
      <vt:lpstr>Diapositivo 25</vt:lpstr>
      <vt:lpstr>Diapositivo 26</vt:lpstr>
      <vt:lpstr>     Aspetos técnicos</vt:lpstr>
      <vt:lpstr>     Aspetos técnicos</vt:lpstr>
      <vt:lpstr>Diapositivo 29</vt:lpstr>
      <vt:lpstr>Diapositivo 30</vt:lpstr>
      <vt:lpstr>Diapositivo 31</vt:lpstr>
      <vt:lpstr>Diapositivo 32</vt:lpstr>
      <vt:lpstr>Revestimento de fachadas</vt:lpstr>
      <vt:lpstr>Diapositivo 34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Complexos de isolamento e fachada </vt:lpstr>
      <vt:lpstr>Diapositivo 42</vt:lpstr>
      <vt:lpstr>Diapositivo 43</vt:lpstr>
      <vt:lpstr>Diapositivo 44</vt:lpstr>
      <vt:lpstr>Coberturas tradicionais</vt:lpstr>
      <vt:lpstr>Diapositivo 46</vt:lpstr>
      <vt:lpstr>Diapositivo 47</vt:lpstr>
      <vt:lpstr>Diapositivo 48</vt:lpstr>
      <vt:lpstr>Diapositivo 49</vt:lpstr>
      <vt:lpstr>Curriculum da Empresa</vt:lpstr>
      <vt:lpstr>Internacionalização</vt:lpstr>
      <vt:lpstr>Diapositivo 52</vt:lpstr>
      <vt:lpstr>Diapositivo 53</vt:lpstr>
      <vt:lpstr>Diapositivo 54</vt:lpstr>
      <vt:lpstr>Diapositivo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cobermetal</dc:title>
  <dc:creator>Grosso</dc:creator>
  <cp:lastModifiedBy>Grosso</cp:lastModifiedBy>
  <cp:revision>482</cp:revision>
  <dcterms:created xsi:type="dcterms:W3CDTF">2014-03-27T15:13:54Z</dcterms:created>
  <dcterms:modified xsi:type="dcterms:W3CDTF">2014-09-29T08:12:48Z</dcterms:modified>
</cp:coreProperties>
</file>