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5"/>
  </p:notesMasterIdLst>
  <p:sldIdLst>
    <p:sldId id="256" r:id="rId2"/>
    <p:sldId id="321" r:id="rId3"/>
    <p:sldId id="257" r:id="rId4"/>
    <p:sldId id="294" r:id="rId5"/>
    <p:sldId id="295" r:id="rId6"/>
    <p:sldId id="319" r:id="rId7"/>
    <p:sldId id="318" r:id="rId8"/>
    <p:sldId id="317" r:id="rId9"/>
    <p:sldId id="259" r:id="rId10"/>
    <p:sldId id="260" r:id="rId11"/>
    <p:sldId id="261" r:id="rId12"/>
    <p:sldId id="292" r:id="rId13"/>
    <p:sldId id="290" r:id="rId14"/>
    <p:sldId id="322" r:id="rId15"/>
    <p:sldId id="284" r:id="rId16"/>
    <p:sldId id="262" r:id="rId17"/>
    <p:sldId id="287" r:id="rId18"/>
    <p:sldId id="285" r:id="rId19"/>
    <p:sldId id="264" r:id="rId20"/>
    <p:sldId id="271" r:id="rId21"/>
    <p:sldId id="274" r:id="rId22"/>
    <p:sldId id="275" r:id="rId23"/>
    <p:sldId id="282" r:id="rId24"/>
    <p:sldId id="273" r:id="rId25"/>
    <p:sldId id="337" r:id="rId26"/>
    <p:sldId id="338" r:id="rId27"/>
    <p:sldId id="266" r:id="rId28"/>
    <p:sldId id="270" r:id="rId29"/>
    <p:sldId id="269" r:id="rId30"/>
    <p:sldId id="268" r:id="rId31"/>
    <p:sldId id="310" r:id="rId32"/>
    <p:sldId id="281" r:id="rId33"/>
    <p:sldId id="293" r:id="rId34"/>
    <p:sldId id="272" r:id="rId35"/>
    <p:sldId id="276" r:id="rId36"/>
    <p:sldId id="289" r:id="rId37"/>
    <p:sldId id="277" r:id="rId38"/>
    <p:sldId id="278" r:id="rId39"/>
    <p:sldId id="279" r:id="rId40"/>
    <p:sldId id="334" r:id="rId41"/>
    <p:sldId id="339" r:id="rId42"/>
    <p:sldId id="341" r:id="rId43"/>
    <p:sldId id="342" r:id="rId44"/>
    <p:sldId id="343" r:id="rId45"/>
    <p:sldId id="344" r:id="rId46"/>
    <p:sldId id="335" r:id="rId47"/>
    <p:sldId id="346" r:id="rId48"/>
    <p:sldId id="330" r:id="rId49"/>
    <p:sldId id="332" r:id="rId50"/>
    <p:sldId id="333" r:id="rId51"/>
    <p:sldId id="336" r:id="rId52"/>
    <p:sldId id="345" r:id="rId53"/>
    <p:sldId id="296" r:id="rId54"/>
    <p:sldId id="298" r:id="rId55"/>
    <p:sldId id="300" r:id="rId56"/>
    <p:sldId id="302" r:id="rId57"/>
    <p:sldId id="304" r:id="rId58"/>
    <p:sldId id="324" r:id="rId59"/>
    <p:sldId id="306" r:id="rId60"/>
    <p:sldId id="308" r:id="rId61"/>
    <p:sldId id="315" r:id="rId62"/>
    <p:sldId id="314" r:id="rId63"/>
    <p:sldId id="328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67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F941D-FCD7-4830-A85D-606B407EEFD4}" type="datetimeFigureOut">
              <a:rPr lang="pt-PT" smtClean="0"/>
              <a:pPr/>
              <a:t>30-09-2014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CA77B-9623-427F-B2C7-3620B1A6AFE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CA77B-9623-427F-B2C7-3620B1A6AFE5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CA77B-9623-427F-B2C7-3620B1A6AFE5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CA77B-9623-427F-B2C7-3620B1A6AFE5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CA77B-9623-427F-B2C7-3620B1A6AFE5}" type="slidenum">
              <a:rPr lang="pt-PT" smtClean="0"/>
              <a:pPr/>
              <a:t>15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CA77B-9623-427F-B2C7-3620B1A6AFE5}" type="slidenum">
              <a:rPr lang="pt-PT" smtClean="0"/>
              <a:pPr/>
              <a:t>26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CA77B-9623-427F-B2C7-3620B1A6AFE5}" type="slidenum">
              <a:rPr lang="pt-PT" smtClean="0"/>
              <a:pPr/>
              <a:t>29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ângulo isósceles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4A3E61B-3AB3-490F-90D4-269C8A444AE7}" type="datetimeFigureOut">
              <a:rPr lang="en-US" smtClean="0"/>
              <a:pPr/>
              <a:t>9/30/2014</a:t>
            </a:fld>
            <a:endParaRPr lang="en-US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9/30/2014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9/30/2014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4A3E61B-3AB3-490F-90D4-269C8A444AE7}" type="datetimeFigureOut">
              <a:rPr lang="en-US" smtClean="0"/>
              <a:pPr/>
              <a:t>9/30/2014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ângulo rectângulo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ângulo isósceles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4A3E61B-3AB3-490F-90D4-269C8A444AE7}" type="datetimeFigureOut">
              <a:rPr lang="en-US" smtClean="0"/>
              <a:pPr/>
              <a:t>9/30/2014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cxnSp>
        <p:nvCxnSpPr>
          <p:cNvPr id="11" name="Conexão rect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xão rect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20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4A3E61B-3AB3-490F-90D4-269C8A444AE7}" type="datetimeFigureOut">
              <a:rPr lang="en-US" smtClean="0"/>
              <a:pPr/>
              <a:t>9/30/2014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4A3E61B-3AB3-490F-90D4-269C8A444AE7}" type="datetimeFigureOut">
              <a:rPr lang="en-US" smtClean="0"/>
              <a:pPr/>
              <a:t>9/30/2014</a:t>
            </a:fld>
            <a:endParaRPr lang="en-US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20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9/30/2014</a:t>
            </a:fld>
            <a:endParaRPr lang="en-US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4A3E61B-3AB3-490F-90D4-269C8A444AE7}" type="datetimeFigureOut">
              <a:rPr lang="en-US" smtClean="0"/>
              <a:pPr/>
              <a:t>9/30/2014</a:t>
            </a:fld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med" advTm="20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4A3E61B-3AB3-490F-90D4-269C8A444AE7}" type="datetimeFigureOut">
              <a:rPr lang="en-US" smtClean="0"/>
              <a:pPr/>
              <a:t>9/30/2014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20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4A3E61B-3AB3-490F-90D4-269C8A444AE7}" type="datetimeFigureOut">
              <a:rPr lang="en-US" smtClean="0"/>
              <a:pPr/>
              <a:t>9/30/2014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20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ângulo rectângulo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exão rect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xão rect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4A3E61B-3AB3-490F-90D4-269C8A444AE7}" type="datetimeFigureOut">
              <a:rPr lang="en-US" smtClean="0"/>
              <a:pPr/>
              <a:t>9/30/2014</a:t>
            </a:fld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Tm="20000">
    <p:dissolv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Relationship Id="rId9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11" Type="http://schemas.openxmlformats.org/officeDocument/2006/relationships/image" Target="../media/image96.jpeg"/><Relationship Id="rId5" Type="http://schemas.openxmlformats.org/officeDocument/2006/relationships/image" Target="../media/image90.jpeg"/><Relationship Id="rId10" Type="http://schemas.openxmlformats.org/officeDocument/2006/relationships/image" Target="../media/image95.jpeg"/><Relationship Id="rId4" Type="http://schemas.openxmlformats.org/officeDocument/2006/relationships/image" Target="../media/image89.jpeg"/><Relationship Id="rId9" Type="http://schemas.openxmlformats.org/officeDocument/2006/relationships/image" Target="../media/image9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oleObject" Target="../embeddings/oleObject1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0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20.jpeg"/><Relationship Id="rId7" Type="http://schemas.openxmlformats.org/officeDocument/2006/relationships/image" Target="../media/image124.jpe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jpeg"/><Relationship Id="rId5" Type="http://schemas.openxmlformats.org/officeDocument/2006/relationships/image" Target="../media/image122.jpeg"/><Relationship Id="rId10" Type="http://schemas.openxmlformats.org/officeDocument/2006/relationships/image" Target="../media/image127.jpeg"/><Relationship Id="rId4" Type="http://schemas.openxmlformats.org/officeDocument/2006/relationships/image" Target="../media/image121.jpeg"/><Relationship Id="rId9" Type="http://schemas.openxmlformats.org/officeDocument/2006/relationships/image" Target="../media/image12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tiff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130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tiff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3.jpeg"/><Relationship Id="rId4" Type="http://schemas.openxmlformats.org/officeDocument/2006/relationships/image" Target="../media/image142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jpeg"/><Relationship Id="rId3" Type="http://schemas.openxmlformats.org/officeDocument/2006/relationships/image" Target="../media/image145.tiff"/><Relationship Id="rId7" Type="http://schemas.openxmlformats.org/officeDocument/2006/relationships/image" Target="../media/image149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jpeg"/><Relationship Id="rId5" Type="http://schemas.openxmlformats.org/officeDocument/2006/relationships/image" Target="../media/image147.tiff"/><Relationship Id="rId4" Type="http://schemas.openxmlformats.org/officeDocument/2006/relationships/image" Target="../media/image14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8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1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17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1.jpeg"/><Relationship Id="rId4" Type="http://schemas.openxmlformats.org/officeDocument/2006/relationships/image" Target="../media/image18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6.jpeg"/><Relationship Id="rId5" Type="http://schemas.openxmlformats.org/officeDocument/2006/relationships/image" Target="../media/image185.jpeg"/><Relationship Id="rId4" Type="http://schemas.openxmlformats.org/officeDocument/2006/relationships/image" Target="../media/image18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0.jpeg"/><Relationship Id="rId4" Type="http://schemas.openxmlformats.org/officeDocument/2006/relationships/image" Target="../media/image189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19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eg"/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8.jpeg"/><Relationship Id="rId4" Type="http://schemas.openxmlformats.org/officeDocument/2006/relationships/image" Target="../media/image197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2.jpeg"/><Relationship Id="rId4" Type="http://schemas.openxmlformats.org/officeDocument/2006/relationships/image" Target="../media/image20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jpeg"/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6.jpeg"/><Relationship Id="rId4" Type="http://schemas.openxmlformats.org/officeDocument/2006/relationships/image" Target="../media/image20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image" Target="../media/image207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google.pt/url?sa=i&amp;rct=j&amp;q=&amp;esrc=s&amp;source=images&amp;cd=&amp;cad=rja&amp;uact=8&amp;docid=WfS9TCl8BI7ISM&amp;tbnid=DBnBTmCksJAcYM:&amp;ved=0CAUQjRw&amp;url=http://www.viciaudio.pt/2010/09/u2-360-tour-portugal-coimbra-2010-vendo.html&amp;ei=9cU7U_OYGsLV0QWUw4CgDg&amp;bvm=bv.63934634,d.ZGU&amp;psig=AFQjCNHJupoqJyk95ebN8y-WHbXpCm5aeA&amp;ust=139651261719734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sz="3200" dirty="0" err="1" smtClean="0"/>
              <a:t>Cobermetal</a:t>
            </a:r>
            <a:endParaRPr lang="pt-PT" sz="32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Soluções  metálicas</a:t>
            </a:r>
            <a:endParaRPr lang="pt-PT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Salle Sport Brechid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304800"/>
            <a:ext cx="7030065" cy="5238750"/>
          </a:xfrm>
          <a:prstGeom prst="rect">
            <a:avLst/>
          </a:prstGeom>
        </p:spPr>
      </p:pic>
      <p:pic>
        <p:nvPicPr>
          <p:cNvPr id="1026" name="Picture 2" descr="C:\Users\Grosso\Desktop\Trabalho Marrocos\fotos p martinho\varios II\07.07.25 03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1600" y="304800"/>
            <a:ext cx="1440000" cy="1080000"/>
          </a:xfrm>
          <a:prstGeom prst="rect">
            <a:avLst/>
          </a:prstGeom>
          <a:noFill/>
        </p:spPr>
      </p:pic>
      <p:pic>
        <p:nvPicPr>
          <p:cNvPr id="6" name="Imagem 5" descr="07.07.25 0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43800" y="1510800"/>
            <a:ext cx="1440000" cy="1080000"/>
          </a:xfrm>
          <a:prstGeom prst="rect">
            <a:avLst/>
          </a:prstGeom>
        </p:spPr>
      </p:pic>
      <p:sp>
        <p:nvSpPr>
          <p:cNvPr id="8" name="Rectângulo 7"/>
          <p:cNvSpPr/>
          <p:nvPr/>
        </p:nvSpPr>
        <p:spPr>
          <a:xfrm>
            <a:off x="7467600" y="2967335"/>
            <a:ext cx="1676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/>
              <a:t>As nossas telhas CM750 permitem vencer  vãos  com 30m  sem recurso a pilares intermédios</a:t>
            </a:r>
            <a:r>
              <a:rPr lang="pt-PT" dirty="0" smtClean="0"/>
              <a:t>. </a:t>
            </a:r>
          </a:p>
        </p:txBody>
      </p:sp>
      <p:sp>
        <p:nvSpPr>
          <p:cNvPr id="9" name="Rectângulo 8"/>
          <p:cNvSpPr/>
          <p:nvPr/>
        </p:nvSpPr>
        <p:spPr>
          <a:xfrm>
            <a:off x="7467600" y="4469249"/>
            <a:ext cx="16002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/>
              <a:t>A arquitetura dos espaços pode ainda maximizar  o vão coberto  </a:t>
            </a:r>
            <a:endParaRPr lang="pt-PT" sz="14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457200" y="5715000"/>
            <a:ext cx="245612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err="1" smtClean="0"/>
              <a:t>Salle</a:t>
            </a:r>
            <a:r>
              <a:rPr lang="pt-PT" sz="1050" dirty="0" smtClean="0"/>
              <a:t> Sport </a:t>
            </a:r>
            <a:r>
              <a:rPr lang="pt-PT" sz="1050" dirty="0" err="1" smtClean="0"/>
              <a:t>Brechid</a:t>
            </a:r>
            <a:r>
              <a:rPr lang="pt-PT" sz="1050" dirty="0" smtClean="0"/>
              <a:t>  l  Marrocos       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457200" y="5946085"/>
            <a:ext cx="1752600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 </a:t>
            </a:r>
            <a:r>
              <a:rPr lang="pt-PT" sz="1050" dirty="0" smtClean="0">
                <a:solidFill>
                  <a:srgbClr val="FFC000"/>
                </a:solidFill>
              </a:rPr>
              <a:t>Produtos: CM 750/260</a:t>
            </a:r>
          </a:p>
          <a:p>
            <a:endParaRPr lang="pt-PT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DSCN07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228600"/>
            <a:ext cx="5280000" cy="3960000"/>
          </a:xfrm>
        </p:spPr>
      </p:pic>
      <p:pic>
        <p:nvPicPr>
          <p:cNvPr id="5" name="Imagem 4" descr="LONGOFER - Casablanca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4275000"/>
            <a:ext cx="1920000" cy="1440000"/>
          </a:xfrm>
          <a:prstGeom prst="rect">
            <a:avLst/>
          </a:prstGeom>
        </p:spPr>
      </p:pic>
      <p:pic>
        <p:nvPicPr>
          <p:cNvPr id="6" name="Imagem 5" descr="UNIVERS ACIER - Casablanca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0" y="4275000"/>
            <a:ext cx="1920000" cy="144000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5181600" y="5065693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Com aplicações que podem cobrir áreas destinadas a diferentes utilizações. Grandes e pequenas.</a:t>
            </a:r>
          </a:p>
        </p:txBody>
      </p:sp>
      <p:pic>
        <p:nvPicPr>
          <p:cNvPr id="10" name="Imagem 9" descr="Piscine GOFORM - Agadir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1000" y="1455600"/>
            <a:ext cx="1920000" cy="1440000"/>
          </a:xfrm>
          <a:prstGeom prst="rect">
            <a:avLst/>
          </a:prstGeom>
        </p:spPr>
      </p:pic>
      <p:pic>
        <p:nvPicPr>
          <p:cNvPr id="11" name="Imagem 10" descr="Piscine GOFORM - Agadi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3000600"/>
            <a:ext cx="2400000" cy="1800000"/>
          </a:xfrm>
          <a:prstGeom prst="rect">
            <a:avLst/>
          </a:prstGeom>
        </p:spPr>
      </p:pic>
      <p:sp>
        <p:nvSpPr>
          <p:cNvPr id="12" name="Rectângulo 11"/>
          <p:cNvSpPr/>
          <p:nvPr/>
        </p:nvSpPr>
        <p:spPr>
          <a:xfrm>
            <a:off x="304800" y="5867400"/>
            <a:ext cx="4572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LONGOFER  l   Casablanca  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CM750/260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4" name="Rectângulo 13"/>
          <p:cNvSpPr/>
          <p:nvPr/>
        </p:nvSpPr>
        <p:spPr>
          <a:xfrm>
            <a:off x="6629400" y="318954"/>
            <a:ext cx="220980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050" dirty="0" smtClean="0"/>
              <a:t>GOFORM  l  Agadir  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 880/125 colorida</a:t>
            </a:r>
            <a:endParaRPr lang="pt-PT" sz="105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DSC023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573800"/>
            <a:ext cx="2880000" cy="2160000"/>
          </a:xfrm>
          <a:prstGeom prst="rect">
            <a:avLst/>
          </a:prstGeom>
        </p:spPr>
      </p:pic>
      <p:pic>
        <p:nvPicPr>
          <p:cNvPr id="8" name="Imagem 7" descr="DSC022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1000" y="3485400"/>
            <a:ext cx="2160000" cy="162000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7200" y="619780"/>
            <a:ext cx="350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Coberturas de vários tipos, diferentes dimensões, em obras novas ou remodelações de espaços.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304800" y="3424788"/>
            <a:ext cx="27432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050" dirty="0" smtClean="0"/>
              <a:t>                         l                        </a:t>
            </a:r>
          </a:p>
          <a:p>
            <a:endParaRPr lang="pt-PT" sz="1050" dirty="0" smtClean="0"/>
          </a:p>
          <a:p>
            <a:r>
              <a:rPr lang="pt-PT" sz="1050" dirty="0" smtClean="0"/>
              <a:t> EDIFÍCIOS 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CM880/125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16" name="Imagem 15" descr="DHL parking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3600" y="762000"/>
            <a:ext cx="2901600" cy="1339200"/>
          </a:xfrm>
          <a:prstGeom prst="rect">
            <a:avLst/>
          </a:prstGeom>
        </p:spPr>
      </p:pic>
      <p:pic>
        <p:nvPicPr>
          <p:cNvPr id="17" name="Imagem 16" descr="DSCN14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7400" y="2362200"/>
            <a:ext cx="2880000" cy="2160000"/>
          </a:xfrm>
          <a:prstGeom prst="rect">
            <a:avLst/>
          </a:prstGeom>
        </p:spPr>
      </p:pic>
      <p:pic>
        <p:nvPicPr>
          <p:cNvPr id="18" name="Imagem 17" descr="DSC0584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53200" y="943200"/>
            <a:ext cx="2400000" cy="1800000"/>
          </a:xfrm>
          <a:prstGeom prst="rect">
            <a:avLst/>
          </a:prstGeom>
        </p:spPr>
      </p:pic>
      <p:pic>
        <p:nvPicPr>
          <p:cNvPr id="19" name="Imagem 18" descr="0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9111" y="5369400"/>
            <a:ext cx="1882222" cy="1260000"/>
          </a:xfrm>
          <a:prstGeom prst="rect">
            <a:avLst/>
          </a:prstGeom>
        </p:spPr>
      </p:pic>
      <p:pic>
        <p:nvPicPr>
          <p:cNvPr id="20" name="Imagem 19" descr="02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86000" y="5369400"/>
            <a:ext cx="1882222" cy="1260000"/>
          </a:xfrm>
          <a:prstGeom prst="rect">
            <a:avLst/>
          </a:prstGeom>
        </p:spPr>
      </p:pic>
      <p:sp>
        <p:nvSpPr>
          <p:cNvPr id="21" name="Rectângulo 20"/>
          <p:cNvSpPr/>
          <p:nvPr/>
        </p:nvSpPr>
        <p:spPr>
          <a:xfrm>
            <a:off x="4191000" y="2828836"/>
            <a:ext cx="4572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 ESTACIONAMENTO</a:t>
            </a:r>
          </a:p>
          <a:p>
            <a:endParaRPr lang="pt-PT" sz="1050" dirty="0" smtClean="0"/>
          </a:p>
          <a:p>
            <a:r>
              <a:rPr lang="pt-PT" sz="1050" dirty="0" err="1" smtClean="0">
                <a:solidFill>
                  <a:srgbClr val="FFC000"/>
                </a:solidFill>
              </a:rPr>
              <a:t>Produtos:CM</a:t>
            </a:r>
            <a:r>
              <a:rPr lang="pt-PT" sz="1050" dirty="0" smtClean="0">
                <a:solidFill>
                  <a:srgbClr val="FFC000"/>
                </a:solidFill>
              </a:rPr>
              <a:t> 880/125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22" name="Imagem 21" descr="04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13778" y="5369400"/>
            <a:ext cx="1882222" cy="1260000"/>
          </a:xfrm>
          <a:prstGeom prst="rect">
            <a:avLst/>
          </a:prstGeom>
        </p:spPr>
      </p:pic>
      <p:sp>
        <p:nvSpPr>
          <p:cNvPr id="23" name="CaixaDeTexto 22"/>
          <p:cNvSpPr txBox="1"/>
          <p:nvPr/>
        </p:nvSpPr>
        <p:spPr>
          <a:xfrm>
            <a:off x="6096000" y="601682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 smtClean="0">
                <a:solidFill>
                  <a:schemeClr val="accent6">
                    <a:lumMod val="75000"/>
                  </a:schemeClr>
                </a:solidFill>
              </a:rPr>
              <a:t>Estruturas de suporte metálicas…</a:t>
            </a:r>
            <a:endParaRPr lang="pt-PT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2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1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8200" y="838200"/>
            <a:ext cx="3764445" cy="2520000"/>
          </a:xfrm>
        </p:spPr>
      </p:pic>
      <p:pic>
        <p:nvPicPr>
          <p:cNvPr id="5" name="Imagem 4" descr="1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290000"/>
            <a:ext cx="3764445" cy="2520000"/>
          </a:xfrm>
          <a:prstGeom prst="rect">
            <a:avLst/>
          </a:prstGeom>
        </p:spPr>
      </p:pic>
      <p:pic>
        <p:nvPicPr>
          <p:cNvPr id="6" name="Imagem 5" descr="1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8400" y="5334000"/>
            <a:ext cx="1882222" cy="1260000"/>
          </a:xfrm>
          <a:prstGeom prst="rect">
            <a:avLst/>
          </a:prstGeom>
        </p:spPr>
      </p:pic>
      <p:pic>
        <p:nvPicPr>
          <p:cNvPr id="7" name="Imagem 6" descr="1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5334000"/>
            <a:ext cx="1882222" cy="1260000"/>
          </a:xfrm>
          <a:prstGeom prst="rect">
            <a:avLst/>
          </a:prstGeom>
        </p:spPr>
      </p:pic>
      <p:pic>
        <p:nvPicPr>
          <p:cNvPr id="8" name="Imagem 7" descr="15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19600" y="5334000"/>
            <a:ext cx="1882222" cy="1260000"/>
          </a:xfrm>
          <a:prstGeom prst="rect">
            <a:avLst/>
          </a:prstGeom>
        </p:spPr>
      </p:pic>
      <p:sp>
        <p:nvSpPr>
          <p:cNvPr id="9" name="Rectângulo 8"/>
          <p:cNvSpPr/>
          <p:nvPr/>
        </p:nvSpPr>
        <p:spPr>
          <a:xfrm>
            <a:off x="4800600" y="3623102"/>
            <a:ext cx="4572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CM750/260</a:t>
            </a:r>
          </a:p>
          <a:p>
            <a:endParaRPr lang="pt-PT" sz="1050" dirty="0"/>
          </a:p>
        </p:txBody>
      </p:sp>
      <p:sp>
        <p:nvSpPr>
          <p:cNvPr id="10" name="Rectângulo 9"/>
          <p:cNvSpPr/>
          <p:nvPr/>
        </p:nvSpPr>
        <p:spPr>
          <a:xfrm>
            <a:off x="4800600" y="3429000"/>
            <a:ext cx="263726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050" dirty="0" err="1" smtClean="0"/>
              <a:t>Salle</a:t>
            </a:r>
            <a:r>
              <a:rPr lang="pt-PT" sz="1050" dirty="0" smtClean="0"/>
              <a:t> de Sport </a:t>
            </a:r>
            <a:r>
              <a:rPr lang="pt-PT" sz="1050" dirty="0" err="1" smtClean="0"/>
              <a:t>Brechid</a:t>
            </a:r>
            <a:r>
              <a:rPr lang="pt-PT" sz="1050" dirty="0" smtClean="0"/>
              <a:t>  l  Marrocos    </a:t>
            </a:r>
            <a:endParaRPr lang="pt-PT" sz="105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6553200" y="6019800"/>
            <a:ext cx="2327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 smtClean="0">
                <a:solidFill>
                  <a:schemeClr val="accent6">
                    <a:lumMod val="75000"/>
                  </a:schemeClr>
                </a:solidFill>
              </a:rPr>
              <a:t>…ou em betão armado!</a:t>
            </a:r>
            <a:endParaRPr lang="pt-PT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838200" y="669191"/>
            <a:ext cx="6248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/>
              <a:t>Este sistema de coberturas pode ser aplicada em edifícios de estrutura metálica ou em betão armado.</a:t>
            </a:r>
          </a:p>
          <a:p>
            <a:endParaRPr lang="pt-PT" sz="1400" dirty="0" smtClean="0"/>
          </a:p>
          <a:p>
            <a:r>
              <a:rPr lang="pt-PT" sz="1400" dirty="0" smtClean="0"/>
              <a:t>A aplicação rápida e a relação qualidade/preço tornam os perfis autoportantes a escolha perfeita para cobrir grandes áreas. </a:t>
            </a:r>
          </a:p>
          <a:p>
            <a:endParaRPr lang="pt-PT" sz="1400" dirty="0" smtClean="0"/>
          </a:p>
          <a:p>
            <a:r>
              <a:rPr lang="pt-PT" sz="1400" dirty="0" smtClean="0"/>
              <a:t>As nossas telhas autoportantes são perfis de aço não seccionados, podendo ser aplicados em variadas medidas, planos ou com diferentes raios de arco.</a:t>
            </a:r>
          </a:p>
          <a:p>
            <a:endParaRPr lang="pt-PT" sz="1400" dirty="0" smtClean="0"/>
          </a:p>
          <a:p>
            <a:r>
              <a:rPr lang="pt-PT" sz="1400" dirty="0" smtClean="0"/>
              <a:t>As tradicionais asnas estruturais são desnecessárias, uma vez que só são necessários dois apoios. </a:t>
            </a:r>
            <a:endParaRPr lang="pt-PT" sz="1400" dirty="0"/>
          </a:p>
        </p:txBody>
      </p:sp>
      <p:pic>
        <p:nvPicPr>
          <p:cNvPr id="3" name="Imagem 2" descr="salle sport berka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4038600"/>
            <a:ext cx="3838575" cy="2552700"/>
          </a:xfrm>
          <a:prstGeom prst="rect">
            <a:avLst/>
          </a:prstGeo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DSCN10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52400"/>
            <a:ext cx="5956800" cy="4467600"/>
          </a:xfrm>
          <a:prstGeom prst="rect">
            <a:avLst/>
          </a:prstGeom>
        </p:spPr>
      </p:pic>
      <p:pic>
        <p:nvPicPr>
          <p:cNvPr id="7" name="Imagem 6" descr="DSCN10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2438400"/>
            <a:ext cx="2895600" cy="2171700"/>
          </a:xfrm>
          <a:prstGeom prst="rect">
            <a:avLst/>
          </a:prstGeom>
        </p:spPr>
      </p:pic>
      <p:sp>
        <p:nvSpPr>
          <p:cNvPr id="4" name="Rectângulo 3"/>
          <p:cNvSpPr/>
          <p:nvPr/>
        </p:nvSpPr>
        <p:spPr>
          <a:xfrm>
            <a:off x="609600" y="4738554"/>
            <a:ext cx="281940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050" dirty="0" err="1" smtClean="0"/>
              <a:t>Souk</a:t>
            </a:r>
            <a:r>
              <a:rPr lang="pt-PT" sz="1050" dirty="0" smtClean="0"/>
              <a:t> </a:t>
            </a:r>
            <a:r>
              <a:rPr lang="pt-PT" sz="1050" dirty="0" err="1" smtClean="0"/>
              <a:t>Marrakech</a:t>
            </a:r>
            <a:r>
              <a:rPr lang="pt-PT" sz="1050" dirty="0" smtClean="0"/>
              <a:t>  ( Marrocos ) 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Produtos:CM880/125</a:t>
            </a:r>
            <a:endParaRPr lang="pt-PT" sz="105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990600" y="2590800"/>
            <a:ext cx="226536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err="1" smtClean="0"/>
              <a:t>Salle</a:t>
            </a:r>
            <a:r>
              <a:rPr lang="pt-PT" sz="1050" dirty="0" smtClean="0"/>
              <a:t> de Sport </a:t>
            </a:r>
            <a:r>
              <a:rPr lang="pt-PT" sz="1050" dirty="0" err="1" smtClean="0"/>
              <a:t>Taza</a:t>
            </a:r>
            <a:r>
              <a:rPr lang="pt-PT" sz="1050" dirty="0" smtClean="0"/>
              <a:t>  ( Marrocos )</a:t>
            </a:r>
            <a:endParaRPr lang="pt-PT" sz="105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990600" y="2971800"/>
            <a:ext cx="153439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Produtos:CM750/260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16" name="Imagem 15" descr="DSCN1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400" y="4240800"/>
            <a:ext cx="2880000" cy="2160000"/>
          </a:xfrm>
          <a:prstGeom prst="rect">
            <a:avLst/>
          </a:prstGeom>
        </p:spPr>
      </p:pic>
      <p:pic>
        <p:nvPicPr>
          <p:cNvPr id="17" name="Imagem 16" descr="Salle Sport Mediouna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4240800"/>
            <a:ext cx="1943757" cy="2160000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5867400" y="4138136"/>
            <a:ext cx="2678938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err="1" smtClean="0"/>
              <a:t>Salle</a:t>
            </a:r>
            <a:r>
              <a:rPr lang="pt-PT" sz="1050" dirty="0" smtClean="0"/>
              <a:t> de Sport  </a:t>
            </a:r>
            <a:r>
              <a:rPr lang="pt-PT" sz="1050" dirty="0" err="1" smtClean="0"/>
              <a:t>Mediouna</a:t>
            </a:r>
            <a:r>
              <a:rPr lang="pt-PT" sz="1050" dirty="0" smtClean="0"/>
              <a:t>  ( Marrocos )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CM750/260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19" name="Imagem 18" descr="fotografia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400" y="457200"/>
            <a:ext cx="2880000" cy="2160000"/>
          </a:xfrm>
          <a:prstGeom prst="rect">
            <a:avLst/>
          </a:prstGeom>
        </p:spPr>
      </p:pic>
      <p:pic>
        <p:nvPicPr>
          <p:cNvPr id="23" name="Imagem 22" descr="fotografia 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61000" y="430800"/>
            <a:ext cx="3840000" cy="2880000"/>
          </a:xfrm>
          <a:prstGeom prst="rect">
            <a:avLst/>
          </a:prstGeom>
        </p:spPr>
      </p:pic>
      <p:pic>
        <p:nvPicPr>
          <p:cNvPr id="24" name="Imagem 23" descr="Salle Sport Mediouna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43600" y="4960800"/>
            <a:ext cx="2133600" cy="1440000"/>
          </a:xfrm>
          <a:prstGeom prst="rect">
            <a:avLst/>
          </a:prstGeo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Grosso\Desktop\Trabalho Marrocos\fotos p martinho\album\Maison du Cerame - Casablanca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3221" y="2564400"/>
            <a:ext cx="2880579" cy="2160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4724400" y="4927684"/>
            <a:ext cx="311335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err="1" smtClean="0"/>
              <a:t>Maison</a:t>
            </a:r>
            <a:r>
              <a:rPr lang="pt-PT" sz="1050" dirty="0" smtClean="0"/>
              <a:t> </a:t>
            </a:r>
            <a:r>
              <a:rPr lang="pt-PT" sz="1050" dirty="0" err="1" smtClean="0"/>
              <a:t>du</a:t>
            </a:r>
            <a:r>
              <a:rPr lang="pt-PT" sz="1050" dirty="0" smtClean="0"/>
              <a:t> Cerame Casablanca  (Marrocos )</a:t>
            </a:r>
            <a:endParaRPr lang="pt-PT" sz="1050" dirty="0"/>
          </a:p>
        </p:txBody>
      </p:sp>
      <p:pic>
        <p:nvPicPr>
          <p:cNvPr id="6" name="Imagem 5" descr="Maison du Cerame - Casablanca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4000" y="604200"/>
            <a:ext cx="3360000" cy="252000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4724400" y="5156284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  </a:t>
            </a:r>
            <a:endParaRPr lang="pt-PT" sz="105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4724400" y="5384884"/>
            <a:ext cx="319189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 Revestimento fachada- CM1000/42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Cobertura- CM750/260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4" name="Marcador de Posição de Conteúdo 3" descr="Maison du Cerame - Casablanca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94000" y="2667000"/>
            <a:ext cx="4064000" cy="3048000"/>
          </a:xfr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DSC045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2400"/>
            <a:ext cx="2884161" cy="2160000"/>
          </a:xfrm>
          <a:prstGeom prst="rect">
            <a:avLst/>
          </a:prstGeom>
        </p:spPr>
      </p:pic>
      <p:pic>
        <p:nvPicPr>
          <p:cNvPr id="5" name="Imagem 4" descr="DSC044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800" y="2438400"/>
            <a:ext cx="2880000" cy="2160000"/>
          </a:xfrm>
          <a:prstGeom prst="rect">
            <a:avLst/>
          </a:prstGeom>
        </p:spPr>
      </p:pic>
      <p:sp>
        <p:nvSpPr>
          <p:cNvPr id="6" name="Rectângulo 5"/>
          <p:cNvSpPr/>
          <p:nvPr/>
        </p:nvSpPr>
        <p:spPr>
          <a:xfrm>
            <a:off x="3505200" y="4793159"/>
            <a:ext cx="28194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PT" sz="1100" dirty="0" smtClean="0"/>
          </a:p>
          <a:p>
            <a:endParaRPr lang="pt-PT" sz="1100" dirty="0" smtClean="0"/>
          </a:p>
          <a:p>
            <a:r>
              <a:rPr lang="pt-PT" sz="1100" dirty="0" smtClean="0">
                <a:solidFill>
                  <a:srgbClr val="FFC000"/>
                </a:solidFill>
              </a:rPr>
              <a:t>Produtos: Estrutura Perfil comercial</a:t>
            </a:r>
          </a:p>
          <a:p>
            <a:r>
              <a:rPr lang="pt-PT" sz="1100" dirty="0" smtClean="0">
                <a:solidFill>
                  <a:srgbClr val="FFC000"/>
                </a:solidFill>
              </a:rPr>
              <a:t>                  Caleiras chapa 1,25mm</a:t>
            </a:r>
          </a:p>
          <a:p>
            <a:r>
              <a:rPr lang="pt-PT" sz="1100" dirty="0" smtClean="0">
                <a:solidFill>
                  <a:srgbClr val="FFC000"/>
                </a:solidFill>
              </a:rPr>
              <a:t>                  Cobertura CM880/125</a:t>
            </a:r>
            <a:endParaRPr lang="pt-PT" sz="1100" dirty="0">
              <a:solidFill>
                <a:srgbClr val="FFC000"/>
              </a:solidFill>
            </a:endParaRPr>
          </a:p>
        </p:txBody>
      </p:sp>
      <p:pic>
        <p:nvPicPr>
          <p:cNvPr id="7" name="Imagem 6" descr="DSC045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800" y="4648200"/>
            <a:ext cx="2880000" cy="2160000"/>
          </a:xfrm>
          <a:prstGeom prst="rect">
            <a:avLst/>
          </a:prstGeom>
        </p:spPr>
      </p:pic>
      <p:pic>
        <p:nvPicPr>
          <p:cNvPr id="8" name="Imagem 7" descr="fg 36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3400" y="1295400"/>
            <a:ext cx="1920000" cy="1440000"/>
          </a:xfrm>
          <a:prstGeom prst="rect">
            <a:avLst/>
          </a:prstGeom>
        </p:spPr>
      </p:pic>
      <p:pic>
        <p:nvPicPr>
          <p:cNvPr id="9" name="Imagem 8" descr="0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57800" y="2971800"/>
            <a:ext cx="2151111" cy="1440000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6248400" y="609600"/>
            <a:ext cx="2667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 recolha de águas pluviais é dimensionada, feita de forma eficaz e em conformidade com a arquitetura dos espaços.</a:t>
            </a:r>
            <a:endParaRPr lang="pt-PT" sz="14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6248400" y="4572000"/>
            <a:ext cx="259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As dimensões das sapatas de fixação são calculadas de acordo com os esforços  a que a estrutura estará sujeita durante a sua vida útil.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rosso\Desktop\Trabalho Marrocos\fotos p martinho\album\Les Cepages Marrocaine - Mekn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5956800" cy="4467600"/>
          </a:xfrm>
          <a:prstGeom prst="rect">
            <a:avLst/>
          </a:prstGeom>
          <a:noFill/>
        </p:spPr>
      </p:pic>
      <p:sp>
        <p:nvSpPr>
          <p:cNvPr id="7" name="Rectângulo 6"/>
          <p:cNvSpPr/>
          <p:nvPr/>
        </p:nvSpPr>
        <p:spPr>
          <a:xfrm>
            <a:off x="685800" y="482393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err="1" smtClean="0"/>
              <a:t>Les</a:t>
            </a:r>
            <a:r>
              <a:rPr lang="pt-PT" sz="1050" dirty="0" smtClean="0"/>
              <a:t> </a:t>
            </a:r>
            <a:r>
              <a:rPr lang="pt-PT" sz="1050" dirty="0" err="1" smtClean="0"/>
              <a:t>Cepages</a:t>
            </a:r>
            <a:r>
              <a:rPr lang="pt-PT" sz="1050" dirty="0" smtClean="0"/>
              <a:t> </a:t>
            </a:r>
            <a:r>
              <a:rPr lang="pt-PT" sz="1050" dirty="0" err="1" smtClean="0"/>
              <a:t>Marrocaine</a:t>
            </a:r>
            <a:r>
              <a:rPr lang="pt-PT" sz="1050" dirty="0" smtClean="0"/>
              <a:t> l  </a:t>
            </a:r>
            <a:r>
              <a:rPr lang="pt-PT" sz="1050" dirty="0" err="1" smtClean="0"/>
              <a:t>Meknes</a:t>
            </a:r>
            <a:r>
              <a:rPr lang="pt-PT" sz="1050" dirty="0" smtClean="0"/>
              <a:t>  (Marrocos)  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Estrutura tubular- Viga treliça para apoio central 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cobertura autoportante - CM750/260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1027" name="Picture 3" descr="C:\Users\Grosso\Desktop\Trabalho Marrocos\fotos p martinho\album\Les Cepages Marrocaine - Meknes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2564400"/>
            <a:ext cx="2880000" cy="2160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em nom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6600" y="3352800"/>
            <a:ext cx="2210625" cy="720000"/>
          </a:xfrm>
          <a:prstGeom prst="rect">
            <a:avLst/>
          </a:prstGeom>
        </p:spPr>
      </p:pic>
      <p:pic>
        <p:nvPicPr>
          <p:cNvPr id="4" name="Imagem 3" descr="sem nome max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348" y="3360600"/>
            <a:ext cx="1966852" cy="1668600"/>
          </a:xfrm>
          <a:prstGeom prst="rect">
            <a:avLst/>
          </a:prstGeom>
        </p:spPr>
      </p:pic>
      <p:pic>
        <p:nvPicPr>
          <p:cNvPr id="5" name="Imagem 4" descr="sem nome cmeta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6600" y="381000"/>
            <a:ext cx="1968500" cy="762000"/>
          </a:xfrm>
          <a:prstGeom prst="rect">
            <a:avLst/>
          </a:prstGeom>
        </p:spPr>
      </p:pic>
      <p:pic>
        <p:nvPicPr>
          <p:cNvPr id="6" name="Imagem 5" descr="sem nome telb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331486"/>
            <a:ext cx="1990746" cy="1497314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3225845" y="4114800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Zona Industrial de Montalvo</a:t>
            </a:r>
          </a:p>
          <a:p>
            <a:r>
              <a:rPr lang="pt-PT" sz="1200" dirty="0" smtClean="0"/>
              <a:t>Lote 7 </a:t>
            </a:r>
          </a:p>
          <a:p>
            <a:r>
              <a:rPr lang="pt-PT" sz="1200" dirty="0" smtClean="0"/>
              <a:t>2250- 273 MONTALVO</a:t>
            </a:r>
            <a:endParaRPr lang="pt-PT" sz="12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3276600" y="1143000"/>
            <a:ext cx="172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Zona Industrial</a:t>
            </a:r>
          </a:p>
          <a:p>
            <a:r>
              <a:rPr lang="pt-PT" sz="1200" dirty="0" smtClean="0"/>
              <a:t>Lote 28</a:t>
            </a:r>
          </a:p>
          <a:p>
            <a:r>
              <a:rPr lang="pt-PT" sz="1200" dirty="0" smtClean="0"/>
              <a:t>2440-366 JARDOEIRA</a:t>
            </a:r>
            <a:endParaRPr lang="pt-PT" sz="12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276600" y="1828800"/>
            <a:ext cx="2116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err="1" smtClean="0"/>
              <a:t>Tel</a:t>
            </a:r>
            <a:r>
              <a:rPr lang="pt-PT" sz="1200" dirty="0" smtClean="0"/>
              <a:t> : +351 244 768 213</a:t>
            </a:r>
          </a:p>
          <a:p>
            <a:r>
              <a:rPr lang="pt-PT" sz="1200" dirty="0" smtClean="0"/>
              <a:t>Fax : +351 244 768 637</a:t>
            </a:r>
          </a:p>
          <a:p>
            <a:r>
              <a:rPr lang="pt-PT" sz="1200" dirty="0" smtClean="0"/>
              <a:t>GPS: 39.658862, - 8.802723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6019800" y="990600"/>
            <a:ext cx="18662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err="1" smtClean="0"/>
              <a:t>Ain</a:t>
            </a:r>
            <a:r>
              <a:rPr lang="pt-PT" sz="1200" dirty="0" smtClean="0"/>
              <a:t> </a:t>
            </a:r>
            <a:r>
              <a:rPr lang="pt-PT" sz="1200" dirty="0" err="1" smtClean="0"/>
              <a:t>Harrouda</a:t>
            </a:r>
            <a:endParaRPr lang="pt-PT" sz="1200" dirty="0" smtClean="0"/>
          </a:p>
          <a:p>
            <a:r>
              <a:rPr lang="pt-PT" sz="1200" dirty="0" smtClean="0"/>
              <a:t>20640 CASABLANCA</a:t>
            </a:r>
          </a:p>
          <a:p>
            <a:r>
              <a:rPr lang="pt-PT" sz="1200" dirty="0" smtClean="0"/>
              <a:t>MAROC</a:t>
            </a:r>
          </a:p>
          <a:p>
            <a:endParaRPr lang="pt-PT" sz="1200" dirty="0" smtClean="0"/>
          </a:p>
          <a:p>
            <a:r>
              <a:rPr lang="pt-PT" sz="1200" dirty="0" err="1" smtClean="0"/>
              <a:t>Tel</a:t>
            </a:r>
            <a:r>
              <a:rPr lang="pt-PT" sz="1200" dirty="0" smtClean="0"/>
              <a:t> : +212 522 329 216</a:t>
            </a:r>
          </a:p>
          <a:p>
            <a:r>
              <a:rPr lang="pt-PT" sz="1200" dirty="0" smtClean="0"/>
              <a:t>Fax: +212 522 329 204</a:t>
            </a:r>
          </a:p>
          <a:p>
            <a:r>
              <a:rPr lang="pt-PT" sz="1200" dirty="0" smtClean="0"/>
              <a:t>GSM: +212 670 332 135</a:t>
            </a:r>
          </a:p>
          <a:p>
            <a:r>
              <a:rPr lang="pt-PT" sz="1200" dirty="0" err="1" smtClean="0"/>
              <a:t>www.couvermetal.ma</a:t>
            </a:r>
            <a:endParaRPr lang="pt-PT" sz="12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3247199" y="4800600"/>
            <a:ext cx="18582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err="1" smtClean="0"/>
              <a:t>Tel</a:t>
            </a:r>
            <a:r>
              <a:rPr lang="pt-PT" sz="1200" dirty="0" smtClean="0"/>
              <a:t>: +351 249 739 495</a:t>
            </a:r>
          </a:p>
          <a:p>
            <a:r>
              <a:rPr lang="pt-PT" sz="1200" dirty="0" smtClean="0"/>
              <a:t>Fax: +351 249 739 494</a:t>
            </a:r>
          </a:p>
          <a:p>
            <a:r>
              <a:rPr lang="pt-PT" sz="1200" dirty="0" err="1" smtClean="0"/>
              <a:t>E-mail:etramlda@iol.pt</a:t>
            </a:r>
            <a:endParaRPr lang="pt-PT" sz="1200" dirty="0"/>
          </a:p>
        </p:txBody>
      </p:sp>
      <p:sp>
        <p:nvSpPr>
          <p:cNvPr id="13" name="Rectângulo 12"/>
          <p:cNvSpPr/>
          <p:nvPr/>
        </p:nvSpPr>
        <p:spPr>
          <a:xfrm>
            <a:off x="381000" y="1828800"/>
            <a:ext cx="228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Zona Industrial</a:t>
            </a:r>
          </a:p>
          <a:p>
            <a:r>
              <a:rPr lang="pt-PT" sz="1200" dirty="0" smtClean="0"/>
              <a:t>Lote 28</a:t>
            </a:r>
          </a:p>
          <a:p>
            <a:r>
              <a:rPr lang="pt-PT" sz="1200" dirty="0" smtClean="0"/>
              <a:t>2440-366 JARDOEIRA</a:t>
            </a:r>
            <a:endParaRPr lang="pt-PT" sz="1200" dirty="0"/>
          </a:p>
        </p:txBody>
      </p:sp>
      <p:sp>
        <p:nvSpPr>
          <p:cNvPr id="14" name="Rectângulo 13"/>
          <p:cNvSpPr/>
          <p:nvPr/>
        </p:nvSpPr>
        <p:spPr>
          <a:xfrm>
            <a:off x="381000" y="2438400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err="1" smtClean="0"/>
              <a:t>Tel</a:t>
            </a:r>
            <a:r>
              <a:rPr lang="pt-PT" sz="1200" dirty="0" smtClean="0"/>
              <a:t> : +351 244 768 213</a:t>
            </a:r>
          </a:p>
          <a:p>
            <a:r>
              <a:rPr lang="pt-PT" sz="1200" dirty="0" smtClean="0"/>
              <a:t>Fax : +351 244 768 637</a:t>
            </a:r>
          </a:p>
          <a:p>
            <a:endParaRPr lang="pt-PT" sz="1200" dirty="0" smtClean="0"/>
          </a:p>
        </p:txBody>
      </p:sp>
      <p:sp>
        <p:nvSpPr>
          <p:cNvPr id="15" name="CaixaDeTexto 14"/>
          <p:cNvSpPr txBox="1"/>
          <p:nvPr/>
        </p:nvSpPr>
        <p:spPr>
          <a:xfrm>
            <a:off x="381000" y="5029200"/>
            <a:ext cx="200567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Zona Industrial </a:t>
            </a:r>
          </a:p>
          <a:p>
            <a:r>
              <a:rPr lang="pt-PT" sz="1200" dirty="0" smtClean="0"/>
              <a:t>Lote 28</a:t>
            </a:r>
          </a:p>
          <a:p>
            <a:r>
              <a:rPr lang="pt-PT" sz="1200" dirty="0" smtClean="0"/>
              <a:t>2440-366 JARDOEIRA</a:t>
            </a:r>
          </a:p>
          <a:p>
            <a:endParaRPr lang="pt-PT" sz="1200" dirty="0" smtClean="0"/>
          </a:p>
          <a:p>
            <a:r>
              <a:rPr lang="pt-PT" sz="1200" dirty="0" err="1" smtClean="0"/>
              <a:t>Tel</a:t>
            </a:r>
            <a:r>
              <a:rPr lang="pt-PT" sz="1200" dirty="0" smtClean="0"/>
              <a:t> : +351 244 766 090</a:t>
            </a:r>
          </a:p>
          <a:p>
            <a:r>
              <a:rPr lang="pt-PT" sz="1200" dirty="0" smtClean="0"/>
              <a:t>Fax: +351 244 768 605</a:t>
            </a:r>
          </a:p>
          <a:p>
            <a:r>
              <a:rPr lang="pt-PT" sz="1200" dirty="0" smtClean="0"/>
              <a:t>E-mail: </a:t>
            </a:r>
            <a:r>
              <a:rPr lang="pt-PT" sz="1200" dirty="0" err="1" smtClean="0"/>
              <a:t>info@maxperfil.pt</a:t>
            </a:r>
            <a:endParaRPr lang="pt-PT" sz="1200" dirty="0" smtClean="0"/>
          </a:p>
        </p:txBody>
      </p:sp>
      <p:pic>
        <p:nvPicPr>
          <p:cNvPr id="31745" name="Picture 1" descr="C:\Users\Grosso\Desktop\fotos pp cobermetal\couvermeta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57680" y="381000"/>
            <a:ext cx="2481470" cy="533400"/>
          </a:xfrm>
          <a:prstGeom prst="rect">
            <a:avLst/>
          </a:prstGeom>
          <a:noFill/>
        </p:spPr>
      </p:pic>
      <p:sp>
        <p:nvSpPr>
          <p:cNvPr id="16" name="CaixaDeTexto 15"/>
          <p:cNvSpPr txBox="1"/>
          <p:nvPr/>
        </p:nvSpPr>
        <p:spPr>
          <a:xfrm>
            <a:off x="5473488" y="5572780"/>
            <a:ext cx="3899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 err="1" smtClean="0">
                <a:solidFill>
                  <a:srgbClr val="FF0000"/>
                </a:solidFill>
              </a:rPr>
              <a:t>www.cobermetal.pt</a:t>
            </a:r>
            <a:endParaRPr lang="pt-PT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SC049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800" y="152400"/>
            <a:ext cx="5956800" cy="4467600"/>
          </a:xfrm>
          <a:prstGeom prst="rect">
            <a:avLst/>
          </a:prstGeom>
        </p:spPr>
      </p:pic>
      <p:pic>
        <p:nvPicPr>
          <p:cNvPr id="5" name="Imagem 4" descr="100_02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2438400"/>
            <a:ext cx="2880000" cy="2160000"/>
          </a:xfrm>
          <a:prstGeom prst="rect">
            <a:avLst/>
          </a:prstGeom>
        </p:spPr>
      </p:pic>
      <p:sp>
        <p:nvSpPr>
          <p:cNvPr id="7" name="Rectângulo 6"/>
          <p:cNvSpPr/>
          <p:nvPr/>
        </p:nvSpPr>
        <p:spPr>
          <a:xfrm>
            <a:off x="609600" y="4724400"/>
            <a:ext cx="4572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SONACOS  ( Marrocos )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CM750/260</a:t>
            </a:r>
            <a:endParaRPr lang="pt-PT" sz="105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MVC-068Fpa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5956800" cy="4467600"/>
          </a:xfrm>
        </p:spPr>
      </p:pic>
      <p:pic>
        <p:nvPicPr>
          <p:cNvPr id="6" name="Imagem 5" descr="MVC-069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87800" y="2438400"/>
            <a:ext cx="2880000" cy="2160000"/>
          </a:xfrm>
          <a:prstGeom prst="rect">
            <a:avLst/>
          </a:prstGeom>
        </p:spPr>
      </p:pic>
      <p:sp>
        <p:nvSpPr>
          <p:cNvPr id="7" name="Rectângulo 6"/>
          <p:cNvSpPr/>
          <p:nvPr/>
        </p:nvSpPr>
        <p:spPr>
          <a:xfrm>
            <a:off x="609600" y="4667071"/>
            <a:ext cx="4572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Pavilhão Gimnodesportivo Leiria 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CM750/260</a:t>
            </a:r>
            <a:endParaRPr lang="pt-PT" sz="105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Stade Municipal - Oujda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600" y="76200"/>
            <a:ext cx="5956800" cy="4467600"/>
          </a:xfrm>
        </p:spPr>
      </p:pic>
      <p:pic>
        <p:nvPicPr>
          <p:cNvPr id="5" name="Imagem 4" descr="Stade Municipal - Oujd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2362200"/>
            <a:ext cx="2880000" cy="2160000"/>
          </a:xfrm>
          <a:prstGeom prst="rect">
            <a:avLst/>
          </a:prstGeom>
        </p:spPr>
      </p:pic>
      <p:sp>
        <p:nvSpPr>
          <p:cNvPr id="6" name="Rectângulo 5"/>
          <p:cNvSpPr/>
          <p:nvPr/>
        </p:nvSpPr>
        <p:spPr>
          <a:xfrm>
            <a:off x="533400" y="4648200"/>
            <a:ext cx="4572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err="1" smtClean="0"/>
              <a:t>Stade</a:t>
            </a:r>
            <a:r>
              <a:rPr lang="pt-PT" sz="1050" dirty="0" smtClean="0"/>
              <a:t> Municipal  </a:t>
            </a:r>
            <a:r>
              <a:rPr lang="pt-PT" sz="1050" dirty="0" err="1" smtClean="0"/>
              <a:t>Oujda</a:t>
            </a:r>
            <a:r>
              <a:rPr lang="pt-PT" sz="1050" dirty="0" smtClean="0"/>
              <a:t> ( Marrocos )</a:t>
            </a:r>
          </a:p>
          <a:p>
            <a:endParaRPr lang="pt-PT" sz="1050" dirty="0" smtClean="0">
              <a:solidFill>
                <a:srgbClr val="FFC000"/>
              </a:solidFill>
            </a:endParaRPr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CM750/260</a:t>
            </a:r>
            <a:endParaRPr lang="pt-PT" sz="105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1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5960600" cy="4464000"/>
          </a:xfrm>
          <a:prstGeom prst="rect">
            <a:avLst/>
          </a:prstGeom>
        </p:spPr>
      </p:pic>
      <p:pic>
        <p:nvPicPr>
          <p:cNvPr id="5" name="Imagem 4" descr="Aeroport Benslimane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2438400"/>
            <a:ext cx="2880000" cy="2160000"/>
          </a:xfrm>
          <a:prstGeom prst="rect">
            <a:avLst/>
          </a:prstGeom>
        </p:spPr>
      </p:pic>
      <p:sp>
        <p:nvSpPr>
          <p:cNvPr id="6" name="Rectângulo 5"/>
          <p:cNvSpPr/>
          <p:nvPr/>
        </p:nvSpPr>
        <p:spPr>
          <a:xfrm>
            <a:off x="609600" y="4724400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Aeroportos  </a:t>
            </a:r>
            <a:r>
              <a:rPr lang="pt-PT" sz="1050" dirty="0" err="1" smtClean="0"/>
              <a:t>Benslimane</a:t>
            </a:r>
            <a:r>
              <a:rPr lang="pt-PT" sz="1050" dirty="0" smtClean="0"/>
              <a:t>  Casablanca  (Marrocos )</a:t>
            </a:r>
            <a:endParaRPr lang="pt-PT" sz="1050" dirty="0"/>
          </a:p>
        </p:txBody>
      </p:sp>
      <p:sp>
        <p:nvSpPr>
          <p:cNvPr id="7" name="Rectângulo 6"/>
          <p:cNvSpPr/>
          <p:nvPr/>
        </p:nvSpPr>
        <p:spPr>
          <a:xfrm>
            <a:off x="576822" y="4964668"/>
            <a:ext cx="22153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050" dirty="0" smtClean="0"/>
              <a:t> </a:t>
            </a:r>
            <a:endParaRPr lang="pt-PT" sz="1050" dirty="0"/>
          </a:p>
        </p:txBody>
      </p:sp>
      <p:sp>
        <p:nvSpPr>
          <p:cNvPr id="8" name="Rectângulo 7"/>
          <p:cNvSpPr/>
          <p:nvPr/>
        </p:nvSpPr>
        <p:spPr>
          <a:xfrm>
            <a:off x="580999" y="5156284"/>
            <a:ext cx="160813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 CM750/260</a:t>
            </a:r>
          </a:p>
          <a:p>
            <a:endParaRPr lang="pt-PT" sz="105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SC049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0400" y="609600"/>
            <a:ext cx="1613334" cy="1080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-533400" y="4625975"/>
            <a:ext cx="8062912" cy="1470025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                 </a:t>
            </a:r>
            <a:r>
              <a:rPr lang="pt-PT" sz="2200" dirty="0" smtClean="0"/>
              <a:t>Aspetos técnicos </a:t>
            </a:r>
            <a:endParaRPr lang="pt-PT" sz="2200" dirty="0"/>
          </a:p>
        </p:txBody>
      </p:sp>
      <p:pic>
        <p:nvPicPr>
          <p:cNvPr id="5" name="Imagem 4" descr="Deltafis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0" y="609600"/>
            <a:ext cx="1440000" cy="1080000"/>
          </a:xfrm>
          <a:prstGeom prst="rect">
            <a:avLst/>
          </a:prstGeo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fv 1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266700"/>
            <a:ext cx="5943600" cy="4457700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990601" y="4724400"/>
            <a:ext cx="7848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Os nossos perfis permitem uma proteção constante, mesmo em ambientes agressivos, </a:t>
            </a:r>
          </a:p>
          <a:p>
            <a:r>
              <a:rPr lang="pt-PT" sz="1400" dirty="0" smtClean="0"/>
              <a:t>mantendo intactas as características da matéria prima contra a corrosão e garantindo uma elevada performance no que respeita à geometria de massas e estabilidade da telha.</a:t>
            </a:r>
          </a:p>
          <a:p>
            <a:r>
              <a:rPr lang="pt-PT" sz="1400" dirty="0" smtClean="0"/>
              <a:t>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assegura ainda um serviço pós-venda que acompanha os nossos clientes durante a vida útil da obra e que disponibiliza os nossos meios técnicos e operacionais para qualquer adaptação ou alteração desejada.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IMGP000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24400" y="4343399"/>
            <a:ext cx="2815167" cy="2111375"/>
          </a:xfrm>
        </p:spPr>
      </p:pic>
      <p:pic>
        <p:nvPicPr>
          <p:cNvPr id="5" name="Imagem 4" descr="fotograf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7600" y="57150"/>
            <a:ext cx="5410200" cy="4057650"/>
          </a:xfrm>
          <a:prstGeom prst="rect">
            <a:avLst/>
          </a:prstGeom>
        </p:spPr>
      </p:pic>
      <p:pic>
        <p:nvPicPr>
          <p:cNvPr id="6" name="Imagem 5" descr="3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81200" y="1761744"/>
            <a:ext cx="1440000" cy="1080000"/>
          </a:xfrm>
          <a:prstGeom prst="rect">
            <a:avLst/>
          </a:prstGeom>
        </p:spPr>
      </p:pic>
      <p:pic>
        <p:nvPicPr>
          <p:cNvPr id="7" name="Imagem 6" descr="03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89000" y="520200"/>
            <a:ext cx="1440000" cy="1080000"/>
          </a:xfrm>
          <a:prstGeom prst="rect">
            <a:avLst/>
          </a:prstGeom>
        </p:spPr>
      </p:pic>
      <p:pic>
        <p:nvPicPr>
          <p:cNvPr id="8" name="Imagem 7" descr="39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89000" y="3034800"/>
            <a:ext cx="1440000" cy="1080000"/>
          </a:xfrm>
          <a:prstGeom prst="rect">
            <a:avLst/>
          </a:prstGeom>
        </p:spPr>
      </p:pic>
      <p:pic>
        <p:nvPicPr>
          <p:cNvPr id="9" name="Imagem 8" descr="fv 08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2600" y="520200"/>
            <a:ext cx="1440000" cy="1080000"/>
          </a:xfrm>
          <a:prstGeom prst="rect">
            <a:avLst/>
          </a:prstGeom>
        </p:spPr>
      </p:pic>
      <p:pic>
        <p:nvPicPr>
          <p:cNvPr id="10" name="Imagem 9" descr="23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12600" y="1752600"/>
            <a:ext cx="1440000" cy="1080000"/>
          </a:xfrm>
          <a:prstGeom prst="rect">
            <a:avLst/>
          </a:prstGeom>
        </p:spPr>
      </p:pic>
      <p:pic>
        <p:nvPicPr>
          <p:cNvPr id="11" name="Imagem 10" descr="DSC_0406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04800" y="3048000"/>
            <a:ext cx="1460933" cy="1080000"/>
          </a:xfrm>
          <a:prstGeom prst="rect">
            <a:avLst/>
          </a:prstGeom>
        </p:spPr>
      </p:pic>
      <p:pic>
        <p:nvPicPr>
          <p:cNvPr id="12" name="Imagem 11" descr="HPIM039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627800" y="4343400"/>
            <a:ext cx="1440000" cy="1080000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1676400" y="4419600"/>
            <a:ext cx="3048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As  aplicações de  alguns acessórios promovem o escoamento de águas , a ventilação e iluminação dos recintos . </a:t>
            </a:r>
          </a:p>
          <a:p>
            <a:endParaRPr lang="pt-PT" sz="1400" dirty="0" smtClean="0"/>
          </a:p>
          <a:p>
            <a:r>
              <a:rPr lang="pt-PT" sz="1400" dirty="0" smtClean="0"/>
              <a:t>A estrutura em treliça é a solução para a maximização do espaço livre no interior .</a:t>
            </a:r>
            <a:endParaRPr lang="pt-PT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2125494" y="773668"/>
            <a:ext cx="389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FF0000"/>
                </a:solidFill>
              </a:rPr>
              <a:t>2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371600" y="773668"/>
            <a:ext cx="389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FF0000"/>
                </a:solidFill>
              </a:rPr>
              <a:t>1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1371600" y="1828800"/>
            <a:ext cx="389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FF0000"/>
                </a:solidFill>
              </a:rPr>
              <a:t>3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2133600" y="1840468"/>
            <a:ext cx="389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FF0000"/>
                </a:solidFill>
              </a:rPr>
              <a:t>4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152400" y="4495800"/>
            <a:ext cx="8819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1- caleira</a:t>
            </a:r>
            <a:endParaRPr lang="pt-PT" sz="1200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141261" y="4724400"/>
            <a:ext cx="16546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2- apoio intermédio</a:t>
            </a:r>
            <a:endParaRPr lang="pt-PT" sz="1200" dirty="0"/>
          </a:p>
        </p:txBody>
      </p:sp>
      <p:sp>
        <p:nvSpPr>
          <p:cNvPr id="20" name="CaixaDeTexto 19"/>
          <p:cNvSpPr txBox="1"/>
          <p:nvPr/>
        </p:nvSpPr>
        <p:spPr>
          <a:xfrm>
            <a:off x="152400" y="4953000"/>
            <a:ext cx="16145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3- telha translúcida</a:t>
            </a:r>
            <a:endParaRPr lang="pt-PT" sz="1200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152400" y="5181600"/>
            <a:ext cx="14093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/>
              <a:t>4- viga </a:t>
            </a:r>
            <a:r>
              <a:rPr lang="pt-PT" sz="1200" dirty="0" err="1" smtClean="0"/>
              <a:t>treliçada</a:t>
            </a:r>
            <a:endParaRPr lang="pt-PT" sz="12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m880_cm1000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657" y="228600"/>
            <a:ext cx="2879652" cy="1080000"/>
          </a:xfrm>
          <a:prstGeom prst="rect">
            <a:avLst/>
          </a:prstGeom>
        </p:spPr>
      </p:pic>
      <p:pic>
        <p:nvPicPr>
          <p:cNvPr id="5" name="Imagem 4" descr="cm880_cm1000_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1" y="1371600"/>
            <a:ext cx="2879652" cy="1080000"/>
          </a:xfrm>
          <a:prstGeom prst="rect">
            <a:avLst/>
          </a:prstGeom>
        </p:spPr>
      </p:pic>
      <p:pic>
        <p:nvPicPr>
          <p:cNvPr id="6" name="Imagem 5" descr="cm880_cm1000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2514600"/>
            <a:ext cx="2879653" cy="1080000"/>
          </a:xfrm>
          <a:prstGeom prst="rect">
            <a:avLst/>
          </a:prstGeom>
        </p:spPr>
      </p:pic>
      <p:pic>
        <p:nvPicPr>
          <p:cNvPr id="7" name="Imagem 6" descr="cm7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947" y="3657600"/>
            <a:ext cx="2879653" cy="1080000"/>
          </a:xfrm>
          <a:prstGeom prst="rect">
            <a:avLst/>
          </a:prstGeom>
        </p:spPr>
      </p:pic>
      <p:pic>
        <p:nvPicPr>
          <p:cNvPr id="8" name="Imagem 7" descr="cm750_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" y="5092200"/>
            <a:ext cx="2879648" cy="108000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3454400" y="76200"/>
            <a:ext cx="467360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Sequência de construção :</a:t>
            </a:r>
          </a:p>
          <a:p>
            <a:endParaRPr lang="pt-PT" sz="1400" dirty="0" smtClean="0"/>
          </a:p>
          <a:p>
            <a:r>
              <a:rPr lang="pt-PT" sz="1400" dirty="0" smtClean="0"/>
              <a:t>As coberturas autoportantes são compostas por diversos  acessórios desenvolvidos para otimizar o resultado final da obra.</a:t>
            </a:r>
          </a:p>
          <a:p>
            <a:endParaRPr lang="pt-PT" sz="1400" dirty="0" smtClean="0"/>
          </a:p>
          <a:p>
            <a:r>
              <a:rPr lang="pt-PT" sz="1400" dirty="0" smtClean="0"/>
              <a:t>Estruturas de suporte e fixação  das telhas, contraventos e caleiras garantem a segurança estrutural e a estanquicidade da </a:t>
            </a:r>
            <a:r>
              <a:rPr lang="pt-PT" sz="1400" dirty="0" smtClean="0">
                <a:solidFill>
                  <a:srgbClr val="002060"/>
                </a:solidFill>
              </a:rPr>
              <a:t>cobertura simples</a:t>
            </a:r>
            <a:r>
              <a:rPr lang="pt-PT" sz="1400" dirty="0" smtClean="0"/>
              <a:t>.</a:t>
            </a:r>
          </a:p>
          <a:p>
            <a:endParaRPr lang="pt-PT" sz="1400" dirty="0" smtClean="0"/>
          </a:p>
          <a:p>
            <a:r>
              <a:rPr lang="pt-PT" sz="1400" dirty="0" smtClean="0"/>
              <a:t>Quando se pretende uma maior  proteção térmica e acústica, a </a:t>
            </a:r>
            <a:r>
              <a:rPr lang="pt-PT" sz="1400" dirty="0" smtClean="0">
                <a:solidFill>
                  <a:srgbClr val="002060"/>
                </a:solidFill>
              </a:rPr>
              <a:t>cobertura dupla </a:t>
            </a:r>
            <a:r>
              <a:rPr lang="pt-PT" sz="1400" dirty="0" smtClean="0"/>
              <a:t>recorre a um isolamento em  lã de rocha, assente entre perfis desenvolvidos para o efeito e para a fixação das telhas de revestimento. A altura das caleiras é ajustada.</a:t>
            </a:r>
          </a:p>
          <a:p>
            <a:endParaRPr lang="pt-PT" sz="1400" dirty="0" smtClean="0"/>
          </a:p>
          <a:p>
            <a:r>
              <a:rPr lang="pt-PT" sz="1400" dirty="0" smtClean="0"/>
              <a:t>Esta aplicação pode ser feita em qualquer altura da vida útil da cobertura , sem necessidade de  ocupação do espaço interior ou de interrupções  da atividade. </a:t>
            </a:r>
          </a:p>
          <a:p>
            <a:endParaRPr lang="pt-PT" sz="1400" dirty="0" smtClean="0"/>
          </a:p>
          <a:p>
            <a:endParaRPr lang="pt-PT" sz="1400" dirty="0" smtClean="0"/>
          </a:p>
          <a:p>
            <a:r>
              <a:rPr lang="pt-PT" sz="1400" dirty="0" smtClean="0">
                <a:solidFill>
                  <a:schemeClr val="tx2">
                    <a:lumMod val="25000"/>
                  </a:schemeClr>
                </a:solidFill>
              </a:rPr>
              <a:t>    RAPIDEZ DE  EXECUÇÃO : 800 m</a:t>
            </a:r>
            <a:r>
              <a:rPr lang="pt-PT" sz="1200" dirty="0" smtClean="0">
                <a:solidFill>
                  <a:schemeClr val="tx2">
                    <a:lumMod val="25000"/>
                  </a:schemeClr>
                </a:solidFill>
              </a:rPr>
              <a:t>2/dia</a:t>
            </a:r>
          </a:p>
          <a:p>
            <a:endParaRPr lang="pt-PT" sz="1400" dirty="0" smtClean="0">
              <a:solidFill>
                <a:schemeClr val="tx1">
                  <a:lumMod val="95000"/>
                </a:schemeClr>
              </a:solidFill>
            </a:endParaRPr>
          </a:p>
          <a:p>
            <a:r>
              <a:rPr lang="pt-PT" sz="1400" dirty="0" smtClean="0">
                <a:solidFill>
                  <a:schemeClr val="tx1">
                    <a:lumMod val="95000"/>
                  </a:schemeClr>
                </a:solidFill>
              </a:rPr>
              <a:t>A  fixação da cobertura e aplicação de caleiras pode ser feita igualmente em estruturas de betão.</a:t>
            </a:r>
            <a:endParaRPr lang="pt-PT" sz="14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06400" y="1569720"/>
          <a:ext cx="6299200" cy="2887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400"/>
                <a:gridCol w="762000"/>
                <a:gridCol w="838200"/>
                <a:gridCol w="838200"/>
                <a:gridCol w="914400"/>
                <a:gridCol w="838200"/>
                <a:gridCol w="533400"/>
                <a:gridCol w="914400"/>
              </a:tblGrid>
              <a:tr h="278130">
                <a:tc>
                  <a:txBody>
                    <a:bodyPr/>
                    <a:lstStyle/>
                    <a:p>
                      <a:endParaRPr lang="pt-PT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pt-PT" sz="140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pt-PT" sz="140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pt-PT" sz="14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pt-PT" sz="140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pt-PT" sz="140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endParaRPr lang="pt-PT" sz="140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 smtClean="0"/>
                        <a:t>CM750</a:t>
                      </a:r>
                      <a:r>
                        <a:rPr lang="pt-PT" sz="1200" baseline="0" dirty="0" smtClean="0"/>
                        <a:t>  </a:t>
                      </a:r>
                      <a:endParaRPr lang="pt-PT" sz="1200" dirty="0" smtClean="0"/>
                    </a:p>
                  </a:txBody>
                  <a:tcPr marL="121920" marR="121920" marT="34290" marB="34290"/>
                </a:tc>
              </a:tr>
              <a:tr h="205740">
                <a:tc>
                  <a:txBody>
                    <a:bodyPr/>
                    <a:lstStyle/>
                    <a:p>
                      <a:pPr algn="ctr"/>
                      <a:endParaRPr lang="pt-PT" sz="7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 smtClean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600" dirty="0" smtClean="0"/>
                        <a:t>PLANA</a:t>
                      </a:r>
                    </a:p>
                  </a:txBody>
                  <a:tcPr marL="121920" marR="121920" marT="34290" marB="34290"/>
                </a:tc>
              </a:tr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Espessura</a:t>
                      </a:r>
                      <a:r>
                        <a:rPr lang="pt-PT" sz="700" baseline="0" dirty="0" smtClean="0"/>
                        <a:t>     </a:t>
                      </a:r>
                    </a:p>
                    <a:p>
                      <a:pPr algn="ctr"/>
                      <a:r>
                        <a:rPr lang="pt-PT" sz="700" dirty="0" smtClean="0"/>
                        <a:t>(mm)</a:t>
                      </a:r>
                      <a:endParaRPr lang="pt-PT" sz="7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Vão    (m)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Peso </a:t>
                      </a:r>
                    </a:p>
                    <a:p>
                      <a:pPr algn="ctr"/>
                      <a:r>
                        <a:rPr lang="pt-PT" sz="600" dirty="0" smtClean="0"/>
                        <a:t>(Kg/m2)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Inércia (cm4)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superior(cm3)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inferior(cm3)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Flecha         </a:t>
                      </a:r>
                    </a:p>
                    <a:p>
                      <a:pPr algn="ctr"/>
                      <a:r>
                        <a:rPr lang="pt-PT" sz="600" baseline="0" dirty="0" smtClean="0"/>
                        <a:t> (m)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err="1" smtClean="0"/>
                        <a:t>M.esistencia</a:t>
                      </a:r>
                      <a:r>
                        <a:rPr lang="pt-PT" sz="600" dirty="0" smtClean="0"/>
                        <a:t> (</a:t>
                      </a:r>
                      <a:r>
                        <a:rPr lang="pt-PT" sz="600" dirty="0" err="1" smtClean="0"/>
                        <a:t>kN.m</a:t>
                      </a:r>
                      <a:r>
                        <a:rPr lang="pt-PT" sz="600" dirty="0" smtClean="0"/>
                        <a:t>/m)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0,80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9,50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654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54,20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54,90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…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12,70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0,90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13,00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736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60,90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61,80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...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14,30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15,00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12,20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818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67,70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68,60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…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15,90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800" dirty="0" smtClean="0"/>
                        <a:t>1,25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17,00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800" dirty="0" smtClean="0"/>
                        <a:t>15,30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1022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84,60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85,80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…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19,90</a:t>
                      </a:r>
                      <a:endParaRPr lang="pt-PT" sz="7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800" dirty="0" smtClean="0"/>
                        <a:t>1,50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20,00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800" dirty="0" smtClean="0"/>
                        <a:t>18,40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1227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101,50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102,90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…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23,90</a:t>
                      </a:r>
                      <a:endParaRPr lang="pt-PT" sz="7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800" dirty="0" smtClean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800" dirty="0" smtClean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ARCO</a:t>
                      </a:r>
                      <a:endParaRPr lang="pt-PT" sz="700" dirty="0"/>
                    </a:p>
                  </a:txBody>
                  <a:tcPr marL="121920" marR="121920" marT="34290" marB="34290"/>
                </a:tc>
              </a:tr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Espessura (mm)</a:t>
                      </a:r>
                      <a:endParaRPr lang="pt-PT" sz="7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Vão   (m)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) Peso (Kg/m2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Inércia   (cm4)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superior(cm3)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inferior(cm3)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Flecha</a:t>
                      </a:r>
                      <a:r>
                        <a:rPr lang="pt-PT" sz="600" baseline="0" dirty="0" smtClean="0"/>
                        <a:t>         </a:t>
                      </a:r>
                    </a:p>
                    <a:p>
                      <a:pPr algn="ctr"/>
                      <a:r>
                        <a:rPr lang="pt-PT" sz="600" baseline="0" dirty="0" smtClean="0"/>
                        <a:t> (m)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err="1" smtClean="0"/>
                        <a:t>M.esistencia</a:t>
                      </a:r>
                      <a:r>
                        <a:rPr lang="pt-PT" sz="600" dirty="0" smtClean="0"/>
                        <a:t> (</a:t>
                      </a:r>
                      <a:r>
                        <a:rPr lang="pt-PT" sz="600" dirty="0" err="1" smtClean="0"/>
                        <a:t>kN.m</a:t>
                      </a:r>
                      <a:r>
                        <a:rPr lang="pt-PT" sz="600" dirty="0" smtClean="0"/>
                        <a:t>/m)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1,12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23,00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13,70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1096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81,80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87,00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19,20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1,25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26,00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15,30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1223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91,30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97,10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21,50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30,00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18,40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1468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109,50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116,50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25,70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</a:tbl>
          </a:graphicData>
        </a:graphic>
      </p:graphicFrame>
      <p:pic>
        <p:nvPicPr>
          <p:cNvPr id="5" name="Imagem 4" descr="DSC003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704600"/>
            <a:ext cx="2133600" cy="1620000"/>
          </a:xfrm>
          <a:prstGeom prst="rect">
            <a:avLst/>
          </a:prstGeom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406400" y="400050"/>
          <a:ext cx="2184400" cy="914400"/>
        </p:xfrm>
        <a:graphic>
          <a:graphicData uri="http://schemas.openxmlformats.org/presentationml/2006/ole">
            <p:oleObj spid="_x0000_s3074" r:id="rId4" imgW="4048125" imgH="1543050" progId="">
              <p:embed/>
            </p:oleObj>
          </a:graphicData>
        </a:graphic>
      </p:graphicFrame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6019800" y="-457200"/>
            <a:ext cx="2819400" cy="838200"/>
          </a:xfrm>
        </p:spPr>
        <p:txBody>
          <a:bodyPr>
            <a:normAutofit fontScale="90000"/>
          </a:bodyPr>
          <a:lstStyle/>
          <a:p>
            <a:pPr algn="r"/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    </a:t>
            </a:r>
            <a:r>
              <a:rPr lang="pt-PT" sz="1600" dirty="0" smtClean="0"/>
              <a:t>Aspetos técnicos</a:t>
            </a:r>
            <a:endParaRPr lang="pt-PT" sz="1600" dirty="0"/>
          </a:p>
        </p:txBody>
      </p:sp>
      <p:pic>
        <p:nvPicPr>
          <p:cNvPr id="7" name="Imagem 6" descr="HPIM04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67000" y="4704600"/>
            <a:ext cx="1639999" cy="1620000"/>
          </a:xfrm>
          <a:prstGeom prst="rect">
            <a:avLst/>
          </a:prstGeom>
        </p:spPr>
      </p:pic>
      <p:pic>
        <p:nvPicPr>
          <p:cNvPr id="8" name="Imagem 7" descr="CM75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77801" y="1579800"/>
            <a:ext cx="1945777" cy="291600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2895600" y="381000"/>
            <a:ext cx="227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b="1" dirty="0" smtClean="0">
                <a:solidFill>
                  <a:srgbClr val="FFC000"/>
                </a:solidFill>
              </a:rPr>
              <a:t>Produto :  </a:t>
            </a:r>
            <a:r>
              <a:rPr lang="pt-PT" b="1" dirty="0" smtClean="0">
                <a:solidFill>
                  <a:srgbClr val="FFC000"/>
                </a:solidFill>
              </a:rPr>
              <a:t>CM 750 / 260</a:t>
            </a:r>
            <a:endParaRPr lang="pt-PT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0" y="-457200"/>
            <a:ext cx="2819400" cy="838200"/>
          </a:xfrm>
        </p:spPr>
        <p:txBody>
          <a:bodyPr>
            <a:normAutofit fontScale="90000"/>
          </a:bodyPr>
          <a:lstStyle/>
          <a:p>
            <a:pPr algn="r"/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    </a:t>
            </a:r>
            <a:r>
              <a:rPr lang="pt-PT" sz="1600" dirty="0" smtClean="0"/>
              <a:t>Aspetos técnicos</a:t>
            </a:r>
            <a:endParaRPr lang="pt-PT" sz="1600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06400" y="1695156"/>
          <a:ext cx="6223000" cy="3014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400"/>
                <a:gridCol w="685800"/>
                <a:gridCol w="762000"/>
                <a:gridCol w="762000"/>
                <a:gridCol w="914400"/>
                <a:gridCol w="914400"/>
                <a:gridCol w="609600"/>
                <a:gridCol w="914400"/>
              </a:tblGrid>
              <a:tr h="342900">
                <a:tc>
                  <a:txBody>
                    <a:bodyPr/>
                    <a:lstStyle/>
                    <a:p>
                      <a:pPr algn="ctr"/>
                      <a:endParaRPr lang="pt-PT" sz="7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baseline="0" dirty="0" smtClean="0"/>
                        <a:t>  </a:t>
                      </a:r>
                      <a:endParaRPr lang="pt-PT" sz="1200" dirty="0" smtClean="0"/>
                    </a:p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200" dirty="0" smtClean="0"/>
                        <a:t>CM880</a:t>
                      </a:r>
                      <a:r>
                        <a:rPr lang="pt-PT" sz="1200" baseline="0" dirty="0" smtClean="0"/>
                        <a:t>  </a:t>
                      </a:r>
                      <a:endParaRPr lang="pt-PT" sz="1200" dirty="0" smtClean="0"/>
                    </a:p>
                  </a:txBody>
                  <a:tcPr marL="121920" marR="121920" marT="34290" marB="34290"/>
                </a:tc>
              </a:tr>
              <a:tr h="171744">
                <a:tc>
                  <a:txBody>
                    <a:bodyPr/>
                    <a:lstStyle/>
                    <a:p>
                      <a:pPr algn="ctr"/>
                      <a:endParaRPr lang="pt-PT" sz="7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pt-PT" sz="600" dirty="0" smtClean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600" dirty="0" smtClean="0"/>
                        <a:t>PLANA</a:t>
                      </a:r>
                    </a:p>
                  </a:txBody>
                  <a:tcPr marL="121920" marR="121920" marT="34290" marB="34290"/>
                </a:tc>
              </a:tr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Espessura</a:t>
                      </a:r>
                      <a:r>
                        <a:rPr lang="pt-PT" sz="700" baseline="0" dirty="0" smtClean="0"/>
                        <a:t>     </a:t>
                      </a:r>
                    </a:p>
                    <a:p>
                      <a:pPr algn="ctr"/>
                      <a:r>
                        <a:rPr lang="pt-PT" sz="700" dirty="0" smtClean="0"/>
                        <a:t>(mm)</a:t>
                      </a:r>
                      <a:endParaRPr lang="pt-PT" sz="7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Vão    (m)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Peso </a:t>
                      </a:r>
                    </a:p>
                    <a:p>
                      <a:pPr algn="ctr"/>
                      <a:r>
                        <a:rPr lang="pt-PT" sz="600" dirty="0" smtClean="0"/>
                        <a:t>(Kg/m2)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Inércia(cm4)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superior(cm3)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inferior(cm3)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Flecha         </a:t>
                      </a:r>
                    </a:p>
                    <a:p>
                      <a:pPr algn="ctr"/>
                      <a:r>
                        <a:rPr lang="pt-PT" sz="600" baseline="0" dirty="0" smtClean="0"/>
                        <a:t> (m)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err="1" smtClean="0"/>
                        <a:t>M.esistencia</a:t>
                      </a:r>
                      <a:r>
                        <a:rPr lang="pt-PT" sz="600" dirty="0" smtClean="0"/>
                        <a:t> (</a:t>
                      </a:r>
                      <a:r>
                        <a:rPr lang="pt-PT" sz="600" dirty="0" err="1" smtClean="0"/>
                        <a:t>kN.m</a:t>
                      </a:r>
                      <a:r>
                        <a:rPr lang="pt-PT" sz="600" dirty="0" smtClean="0"/>
                        <a:t>/m)</a:t>
                      </a:r>
                      <a:endParaRPr lang="pt-PT" sz="600" dirty="0"/>
                    </a:p>
                  </a:txBody>
                  <a:tcPr marL="121920" marR="121920" marT="34290" marB="34290"/>
                </a:tc>
              </a:tr>
              <a:tr h="224124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0,80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9,30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257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41,60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43,90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…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9,80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224124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0,90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289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46,80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49,40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...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224124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11,10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321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52,00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54,90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…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12,20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111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800" dirty="0" smtClean="0"/>
                    </a:p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800" dirty="0" smtClean="0"/>
                    </a:p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8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ARCO</a:t>
                      </a:r>
                      <a:endParaRPr lang="pt-PT" sz="700" dirty="0"/>
                    </a:p>
                  </a:txBody>
                  <a:tcPr marL="121920" marR="121920" marT="34290" marB="3429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pt-PT" sz="700" dirty="0" smtClean="0"/>
                        <a:t>Espessura (mm)</a:t>
                      </a:r>
                      <a:endParaRPr lang="pt-PT" sz="700" dirty="0"/>
                    </a:p>
                  </a:txBody>
                  <a:tcPr marL="121920" marR="121920" marT="34290" marB="34290">
                    <a:solidFill>
                      <a:schemeClr val="accent1">
                        <a:lumMod val="20000"/>
                        <a:lumOff val="8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Vão   (m)</a:t>
                      </a:r>
                      <a:endParaRPr lang="pt-PT" sz="600" dirty="0"/>
                    </a:p>
                  </a:txBody>
                  <a:tcPr marL="121920" marR="121920" marT="34290" marB="3429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) Peso (Kg/m2</a:t>
                      </a:r>
                      <a:endParaRPr lang="pt-PT" sz="600" dirty="0"/>
                    </a:p>
                  </a:txBody>
                  <a:tcPr marL="121920" marR="121920" marT="34290" marB="34290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Inércia(cm4)</a:t>
                      </a:r>
                      <a:endParaRPr lang="pt-PT" sz="600" dirty="0"/>
                    </a:p>
                  </a:txBody>
                  <a:tcPr marL="121920" marR="121920" marT="34290" marB="34290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superior(cm3)</a:t>
                      </a:r>
                      <a:endParaRPr lang="pt-PT" sz="600" dirty="0"/>
                    </a:p>
                  </a:txBody>
                  <a:tcPr marL="121920" marR="121920" marT="34290" marB="34290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Módulo de flexão inferior(cm3)</a:t>
                      </a:r>
                      <a:endParaRPr lang="pt-PT" sz="600" dirty="0"/>
                    </a:p>
                  </a:txBody>
                  <a:tcPr marL="121920" marR="121920" marT="34290" marB="34290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smtClean="0"/>
                        <a:t>Flecha</a:t>
                      </a:r>
                      <a:r>
                        <a:rPr lang="pt-PT" sz="600" baseline="0" dirty="0" smtClean="0"/>
                        <a:t>         </a:t>
                      </a:r>
                    </a:p>
                    <a:p>
                      <a:pPr algn="ctr"/>
                      <a:r>
                        <a:rPr lang="pt-PT" sz="600" baseline="0" dirty="0" smtClean="0"/>
                        <a:t> (m)</a:t>
                      </a:r>
                      <a:endParaRPr lang="pt-PT" sz="600" dirty="0"/>
                    </a:p>
                  </a:txBody>
                  <a:tcPr marL="121920" marR="121920" marT="34290" marB="3429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600" dirty="0" err="1" smtClean="0"/>
                        <a:t>M.esistencia</a:t>
                      </a:r>
                      <a:r>
                        <a:rPr lang="pt-PT" sz="600" dirty="0" smtClean="0"/>
                        <a:t> (</a:t>
                      </a:r>
                      <a:r>
                        <a:rPr lang="pt-PT" sz="600" dirty="0" err="1" smtClean="0"/>
                        <a:t>kN.m</a:t>
                      </a:r>
                      <a:r>
                        <a:rPr lang="pt-PT" sz="600" dirty="0" smtClean="0"/>
                        <a:t>/m)</a:t>
                      </a:r>
                      <a:endParaRPr lang="pt-PT" sz="600" dirty="0"/>
                    </a:p>
                  </a:txBody>
                  <a:tcPr marL="121920" marR="121920" marT="34290" marB="34290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0,80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15,00</a:t>
                      </a:r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8,90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257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41,60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43,90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1,60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9,80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0,90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17,00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10,00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289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46,80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49,40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1,80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224124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21,00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11,10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321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52,00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54,90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12,20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1,25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23,00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13,90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401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65,10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68,00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2,40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800" dirty="0" smtClean="0"/>
                        <a:t>21,50</a:t>
                      </a:r>
                      <a:endParaRPr lang="pt-PT" sz="800" dirty="0"/>
                    </a:p>
                  </a:txBody>
                  <a:tcPr marL="121920" marR="121920" marT="34290" marB="34290">
                    <a:noFill/>
                  </a:tcPr>
                </a:tc>
              </a:tr>
            </a:tbl>
          </a:graphicData>
        </a:graphic>
      </p:graphicFrame>
      <p:pic>
        <p:nvPicPr>
          <p:cNvPr id="11" name="Imagem 10" descr="DSC003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400" y="5000625"/>
            <a:ext cx="2032000" cy="1628775"/>
          </a:xfrm>
          <a:prstGeom prst="rect">
            <a:avLst/>
          </a:prstGeom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406400" y="381277"/>
          <a:ext cx="2260600" cy="882083"/>
        </p:xfrm>
        <a:graphic>
          <a:graphicData uri="http://schemas.openxmlformats.org/presentationml/2006/ole">
            <p:oleObj spid="_x0000_s2050" r:id="rId6" imgW="5886450" imgH="1790700" progId="">
              <p:embed/>
            </p:oleObj>
          </a:graphicData>
        </a:graphic>
      </p:graphicFrame>
      <p:pic>
        <p:nvPicPr>
          <p:cNvPr id="7" name="Imagem 6" descr="CM880_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05600" y="1707600"/>
            <a:ext cx="2161207" cy="3016800"/>
          </a:xfrm>
          <a:prstGeom prst="rect">
            <a:avLst/>
          </a:prstGeom>
        </p:spPr>
      </p:pic>
      <p:pic>
        <p:nvPicPr>
          <p:cNvPr id="8" name="Imagem 7" descr="Telha_PerfiladaCM880AL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95000" y="5009400"/>
            <a:ext cx="1215000" cy="162000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2895600" y="381000"/>
            <a:ext cx="227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b="1" dirty="0" smtClean="0">
                <a:solidFill>
                  <a:srgbClr val="FFC000"/>
                </a:solidFill>
              </a:rPr>
              <a:t>Produto :  </a:t>
            </a:r>
            <a:r>
              <a:rPr lang="pt-PT" b="1" dirty="0" smtClean="0">
                <a:solidFill>
                  <a:srgbClr val="FFC000"/>
                </a:solidFill>
              </a:rPr>
              <a:t>CM 880 / 125</a:t>
            </a:r>
            <a:endParaRPr lang="pt-PT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228600" y="88642"/>
            <a:ext cx="63246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PT" sz="1400" dirty="0" smtClean="0"/>
          </a:p>
          <a:p>
            <a:endParaRPr lang="pt-PT" sz="1400" dirty="0" smtClean="0"/>
          </a:p>
          <a:p>
            <a:r>
              <a:rPr lang="pt-PT" sz="1400" dirty="0" smtClean="0"/>
              <a:t>Fundada em 1995 , 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é uma empresa  </a:t>
            </a:r>
          </a:p>
          <a:p>
            <a:r>
              <a:rPr lang="pt-PT" sz="1400" dirty="0" smtClean="0"/>
              <a:t>Portuguesa que produz e aplica estruturas metálicas, apostando na modernização de meios técnicos e na especialização da sua mão de obra.</a:t>
            </a:r>
          </a:p>
          <a:p>
            <a:r>
              <a:rPr lang="pt-PT" sz="1400" dirty="0" smtClean="0"/>
              <a:t>  </a:t>
            </a:r>
          </a:p>
          <a:p>
            <a:r>
              <a:rPr lang="pt-PT" sz="1400" dirty="0" smtClean="0"/>
              <a:t>A localização das suas unidades de produção (Leiria-Tomar), a proximidade de uma rede viária recente que permite chegar a todo o país e aos principais portos com grande rapidez, ajudam a tornar 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cada vez mais eficiente e competitiva.</a:t>
            </a:r>
          </a:p>
          <a:p>
            <a:endParaRPr lang="pt-PT" sz="1400" dirty="0" smtClean="0"/>
          </a:p>
          <a:p>
            <a:endParaRPr lang="pt-PT" sz="1400" dirty="0" smtClean="0"/>
          </a:p>
          <a:p>
            <a:r>
              <a:rPr lang="pt-PT" sz="1400" dirty="0" smtClean="0"/>
              <a:t>Pioneira na conquista do mercado internacional,  é hoje  reconhecida pelos  seus clientes como sinónimo de qualidade e de confiança.</a:t>
            </a:r>
          </a:p>
          <a:p>
            <a:endParaRPr lang="pt-PT" sz="1400" dirty="0" smtClean="0"/>
          </a:p>
          <a:p>
            <a:r>
              <a:rPr lang="pt-PT" sz="1400" dirty="0" smtClean="0"/>
              <a:t>Convidamo-lo a consultar este catálogo, onde expomos documentação detalhada dos nossos produtos , pormenores construtivos  e algumas obras  realizadas  em todo o Mundo.</a:t>
            </a:r>
          </a:p>
          <a:p>
            <a:endParaRPr lang="pt-PT" sz="1400" dirty="0" smtClean="0"/>
          </a:p>
          <a:p>
            <a:r>
              <a:rPr lang="pt-PT" sz="1400" dirty="0" smtClean="0"/>
              <a:t>Esperamos  que  goste!</a:t>
            </a:r>
            <a:endParaRPr lang="pt-PT" sz="1400" dirty="0"/>
          </a:p>
        </p:txBody>
      </p:sp>
      <p:pic>
        <p:nvPicPr>
          <p:cNvPr id="5" name="Imagem 4" descr="Cobermetal_Fo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0" y="204600"/>
            <a:ext cx="2322000" cy="1548000"/>
          </a:xfrm>
          <a:prstGeom prst="rect">
            <a:avLst/>
          </a:prstGeom>
        </p:spPr>
      </p:pic>
      <p:pic>
        <p:nvPicPr>
          <p:cNvPr id="6" name="Imagem 5" descr="fg 3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1804800"/>
            <a:ext cx="2326128" cy="1548000"/>
          </a:xfrm>
          <a:prstGeom prst="rect">
            <a:avLst/>
          </a:prstGeom>
        </p:spPr>
      </p:pic>
      <p:pic>
        <p:nvPicPr>
          <p:cNvPr id="7" name="Marcador de Posição de Conteúdo 3" descr="273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257800" y="4294405"/>
            <a:ext cx="3733800" cy="2487395"/>
          </a:xfr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IMAG13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228600" y="4669800"/>
            <a:ext cx="1270001" cy="1654800"/>
          </a:xfrm>
          <a:prstGeom prst="rect">
            <a:avLst/>
          </a:prstGeom>
        </p:spPr>
      </p:pic>
      <p:pic>
        <p:nvPicPr>
          <p:cNvPr id="7" name="Imagem 6" descr="IMAG13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1676401" y="4669800"/>
            <a:ext cx="1092198" cy="1654800"/>
          </a:xfrm>
          <a:prstGeom prst="rect">
            <a:avLst/>
          </a:prstGeom>
        </p:spPr>
      </p:pic>
      <p:pic>
        <p:nvPicPr>
          <p:cNvPr id="9" name="Imagem 8" descr="IMAG1310.jpg"/>
          <p:cNvPicPr/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2895601" y="4668600"/>
            <a:ext cx="838199" cy="1656000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3810000" y="4953000"/>
            <a:ext cx="5181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As fixações das telhas autoportantes são executadas recorrendo a parafusos  porcas e anilhas galvanizados,  convenientemente dimensionados  para cada cobertura, com proteção </a:t>
            </a:r>
            <a:r>
              <a:rPr lang="pt-PT" sz="1400" dirty="0" err="1" smtClean="0"/>
              <a:t>anti-corrosão</a:t>
            </a:r>
            <a:r>
              <a:rPr lang="pt-PT" sz="1400" dirty="0" smtClean="0"/>
              <a:t> em PVC.</a:t>
            </a:r>
          </a:p>
        </p:txBody>
      </p:sp>
      <p:pic>
        <p:nvPicPr>
          <p:cNvPr id="11" name="Imagem 10" descr="sapata_plinto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28600" y="228600"/>
            <a:ext cx="3505200" cy="1905000"/>
          </a:xfrm>
          <a:prstGeom prst="rect">
            <a:avLst/>
          </a:prstGeom>
        </p:spPr>
      </p:pic>
      <p:pic>
        <p:nvPicPr>
          <p:cNvPr id="1027" name="Picture 3" descr="C:\Users\Grosso\Desktop\1cm880_cm10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286000"/>
            <a:ext cx="3505200" cy="2209800"/>
          </a:xfrm>
          <a:prstGeom prst="rect">
            <a:avLst/>
          </a:prstGeom>
          <a:noFill/>
        </p:spPr>
      </p:pic>
      <p:sp>
        <p:nvSpPr>
          <p:cNvPr id="16" name="CaixaDeTexto 15"/>
          <p:cNvSpPr txBox="1"/>
          <p:nvPr/>
        </p:nvSpPr>
        <p:spPr>
          <a:xfrm>
            <a:off x="3810000" y="506849"/>
            <a:ext cx="5181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 estrutura de suporte é sempre determinada  pelo dimensionamento. Seguindo os regulamentos em vigor, aspetos como o tipo de terreno ,a zona climática ou a exposição e orientação da construção, são considerados no cálculo rigoroso das dimensões  dos perfis metálicos e das suas  fundações .</a:t>
            </a:r>
            <a:endParaRPr lang="pt-PT" sz="1400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101601" y="3657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3886200" y="2743200"/>
            <a:ext cx="5105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Colocando  as telhas sobre os  cavaletes  , a fixação é feita mecanicamente. </a:t>
            </a:r>
          </a:p>
          <a:p>
            <a:r>
              <a:rPr lang="pt-PT" sz="1400" dirty="0" smtClean="0"/>
              <a:t>Um processo de montagem simples permite aos nossos profissionais concluir trabalhos de forma  rápida, eficaz e segura. </a:t>
            </a:r>
            <a:endParaRPr lang="pt-PT" sz="140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2895600" y="4267200"/>
            <a:ext cx="8002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dirty="0" smtClean="0">
                <a:solidFill>
                  <a:schemeClr val="bg1"/>
                </a:solidFill>
              </a:rPr>
              <a:t>cavaletes</a:t>
            </a:r>
            <a:endParaRPr lang="pt-PT" sz="1000" dirty="0">
              <a:solidFill>
                <a:schemeClr val="bg1"/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2895600" y="1905000"/>
            <a:ext cx="8130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dirty="0" smtClean="0">
                <a:solidFill>
                  <a:schemeClr val="bg1"/>
                </a:solidFill>
              </a:rPr>
              <a:t>fundação</a:t>
            </a:r>
            <a:endParaRPr lang="pt-PT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9" grpId="0"/>
      <p:bldP spid="13" grpId="1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Grosso\Desktop\880_cavaletes_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685800"/>
            <a:ext cx="3886201" cy="25908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4038600" y="1524000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Depois de  finalizada a colocação  das telhas na cobertura , é concluída a instalação  fixando  as telhas entre si  ao longo do seu desenvolvimento e  </a:t>
            </a:r>
            <a:r>
              <a:rPr lang="pt-PT" sz="1400" dirty="0" err="1" smtClean="0"/>
              <a:t>contraventando</a:t>
            </a:r>
            <a:r>
              <a:rPr lang="pt-PT" sz="1400" dirty="0" smtClean="0"/>
              <a:t> a estrutura .</a:t>
            </a:r>
            <a:endParaRPr lang="pt-PT" sz="1400" dirty="0"/>
          </a:p>
        </p:txBody>
      </p:sp>
      <p:pic>
        <p:nvPicPr>
          <p:cNvPr id="6" name="Imagem 5" descr="0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880800"/>
            <a:ext cx="3872000" cy="259200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4038600" y="4495800"/>
            <a:ext cx="4038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As aberturas do perfil são finalmente tamponadas e os tirantes são muitas vezes utilizados para redes de iluminação artificial.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HPIM04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066800"/>
            <a:ext cx="6067514" cy="4572000"/>
          </a:xfrm>
        </p:spPr>
      </p:pic>
      <p:sp>
        <p:nvSpPr>
          <p:cNvPr id="5" name="CaixaDeTexto 4"/>
          <p:cNvSpPr txBox="1"/>
          <p:nvPr/>
        </p:nvSpPr>
        <p:spPr>
          <a:xfrm>
            <a:off x="2521385" y="5867400"/>
            <a:ext cx="5099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 smtClean="0"/>
              <a:t>           Ideal para remodelações rápidas e não invasivas!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99043">
            <a:off x="5595448" y="3576929"/>
            <a:ext cx="1908938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14072">
            <a:off x="5831515" y="3391731"/>
            <a:ext cx="203620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3368400"/>
            <a:ext cx="203620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09528">
            <a:off x="6380429" y="3450296"/>
            <a:ext cx="2316178" cy="32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ângulo 5"/>
          <p:cNvSpPr/>
          <p:nvPr/>
        </p:nvSpPr>
        <p:spPr>
          <a:xfrm>
            <a:off x="5410200" y="5417403"/>
            <a:ext cx="350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Com Produtos de Excelência,  homologados por entidades de diferentes países.  </a:t>
            </a:r>
            <a:endParaRPr lang="pt-PT" sz="1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Imagem 6" descr="max_1064_18_ob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81000"/>
            <a:ext cx="1926540" cy="1440000"/>
          </a:xfrm>
          <a:prstGeom prst="rect">
            <a:avLst/>
          </a:prstGeom>
        </p:spPr>
      </p:pic>
      <p:pic>
        <p:nvPicPr>
          <p:cNvPr id="8" name="Imagem 7" descr="Painel_Sa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200" y="1143000"/>
            <a:ext cx="1920000" cy="1440000"/>
          </a:xfrm>
          <a:prstGeom prst="rect">
            <a:avLst/>
          </a:prstGeom>
        </p:spPr>
      </p:pic>
      <p:pic>
        <p:nvPicPr>
          <p:cNvPr id="9" name="Imagem 8" descr="Telha_C_Dobrage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2209800"/>
            <a:ext cx="2516833" cy="1440000"/>
          </a:xfrm>
          <a:prstGeom prst="rect">
            <a:avLst/>
          </a:prstGeom>
        </p:spPr>
      </p:pic>
      <p:pic>
        <p:nvPicPr>
          <p:cNvPr id="12" name="Imagem 11" descr="CIMG035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87200" y="4114800"/>
            <a:ext cx="2880000" cy="2160000"/>
          </a:xfrm>
          <a:prstGeom prst="rect">
            <a:avLst/>
          </a:prstGeom>
        </p:spPr>
      </p:pic>
      <p:pic>
        <p:nvPicPr>
          <p:cNvPr id="11" name="Imagem 10" descr="P101008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7400" y="3589200"/>
            <a:ext cx="1920000" cy="1440000"/>
          </a:xfrm>
          <a:prstGeom prst="rect">
            <a:avLst/>
          </a:prstGeom>
        </p:spPr>
      </p:pic>
      <p:pic>
        <p:nvPicPr>
          <p:cNvPr id="14" name="Imagem 13" descr="Vista de Topo_3D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67200" y="1295400"/>
            <a:ext cx="2880800" cy="1821600"/>
          </a:xfrm>
          <a:prstGeom prst="rect">
            <a:avLst/>
          </a:prstGeom>
        </p:spPr>
      </p:pic>
      <p:pic>
        <p:nvPicPr>
          <p:cNvPr id="10" name="Imagem 9" descr="Telha_PerfiladaCM880AL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038600" y="132600"/>
            <a:ext cx="3483278" cy="1620000"/>
          </a:xfrm>
          <a:prstGeom prst="rect">
            <a:avLst/>
          </a:prstGeom>
        </p:spPr>
      </p:pic>
      <p:pic>
        <p:nvPicPr>
          <p:cNvPr id="15" name="Imagem 14" descr="Vista_0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76600" y="1282200"/>
            <a:ext cx="1981200" cy="1080000"/>
          </a:xfrm>
          <a:prstGeom prst="rect">
            <a:avLst/>
          </a:prstGeom>
        </p:spPr>
      </p:pic>
      <p:sp>
        <p:nvSpPr>
          <p:cNvPr id="16" name="CaixaDeTexto 15"/>
          <p:cNvSpPr txBox="1"/>
          <p:nvPr/>
        </p:nvSpPr>
        <p:spPr>
          <a:xfrm>
            <a:off x="7467601" y="648831"/>
            <a:ext cx="30479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Projetamos </a:t>
            </a:r>
          </a:p>
          <a:p>
            <a:endParaRPr lang="pt-PT" sz="20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pt-PT" sz="20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r>
              <a:rPr lang="pt-PT" sz="20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Calculamos  </a:t>
            </a:r>
          </a:p>
          <a:p>
            <a:endParaRPr lang="pt-PT" sz="20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pt-PT" sz="20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r>
              <a:rPr lang="pt-PT" sz="20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Construímos</a:t>
            </a:r>
            <a:endParaRPr lang="pt-PT" sz="20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sz="3200" dirty="0" smtClean="0"/>
              <a:t>Revestimento de fachadas</a:t>
            </a:r>
            <a:endParaRPr lang="pt-PT" sz="3200" dirty="0"/>
          </a:p>
        </p:txBody>
      </p:sp>
      <p:pic>
        <p:nvPicPr>
          <p:cNvPr id="7" name="Marcador de Posição de Conteúdo 6" descr="CIMG0006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68275" y="381000"/>
            <a:ext cx="2879725" cy="2160588"/>
          </a:xfrm>
        </p:spPr>
      </p:pic>
      <p:pic>
        <p:nvPicPr>
          <p:cNvPr id="8" name="Imagem 7" descr="DSC00175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800600"/>
            <a:ext cx="1923298" cy="1536845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914400" y="3048000"/>
            <a:ext cx="762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O revestimento de fachadas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possibilita um  excelente acabamento .</a:t>
            </a:r>
          </a:p>
          <a:p>
            <a:r>
              <a:rPr lang="pt-PT" sz="1400" dirty="0" smtClean="0"/>
              <a:t>Com aplicações  em  projetos  de  comércio e serviços,  construção de pavilhões industriais ou mesmo no mercado da reabilitação de edifícios .</a:t>
            </a:r>
            <a:endParaRPr lang="pt-PT" sz="1400" dirty="0"/>
          </a:p>
        </p:txBody>
      </p:sp>
      <p:pic>
        <p:nvPicPr>
          <p:cNvPr id="10" name="Imagem 9" descr="DSC00203fachad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4038600"/>
            <a:ext cx="3621024" cy="2318004"/>
          </a:xfrm>
          <a:prstGeom prst="rect">
            <a:avLst/>
          </a:prstGeom>
        </p:spPr>
      </p:pic>
      <p:pic>
        <p:nvPicPr>
          <p:cNvPr id="12" name="Imagem 11" descr="image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7200" y="147146"/>
            <a:ext cx="914400" cy="61485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_108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5800" y="152400"/>
            <a:ext cx="2880000" cy="2160000"/>
          </a:xfrm>
          <a:prstGeom prst="rect">
            <a:avLst/>
          </a:prstGeom>
        </p:spPr>
      </p:pic>
      <p:pic>
        <p:nvPicPr>
          <p:cNvPr id="5" name="Imagem 4" descr="SUNVIAUTO FZ Tan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2412000"/>
            <a:ext cx="2880000" cy="2160000"/>
          </a:xfrm>
          <a:prstGeom prst="rect">
            <a:avLst/>
          </a:prstGeom>
        </p:spPr>
      </p:pic>
      <p:pic>
        <p:nvPicPr>
          <p:cNvPr id="6" name="Imagem 5" descr="DSC081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2000" y="4648200"/>
            <a:ext cx="2880000" cy="206573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09450" y="1623536"/>
            <a:ext cx="1709122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50" dirty="0" smtClean="0"/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930/50 Archi 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6172200" y="3733800"/>
            <a:ext cx="219483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 Painel SW   </a:t>
            </a:r>
            <a:r>
              <a:rPr lang="pt-PT" sz="1050" dirty="0" err="1" smtClean="0">
                <a:solidFill>
                  <a:srgbClr val="FFC000"/>
                </a:solidFill>
              </a:rPr>
              <a:t>fix</a:t>
            </a:r>
            <a:r>
              <a:rPr lang="pt-PT" sz="1050" dirty="0" smtClean="0">
                <a:solidFill>
                  <a:srgbClr val="FFC000"/>
                </a:solidFill>
              </a:rPr>
              <a:t> oculta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4724400" y="5867400"/>
            <a:ext cx="223009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sz="1050" dirty="0" smtClean="0"/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 Perfil régua </a:t>
            </a:r>
            <a:r>
              <a:rPr lang="pt-PT" sz="1050" dirty="0" err="1" smtClean="0">
                <a:solidFill>
                  <a:srgbClr val="FFC000"/>
                </a:solidFill>
              </a:rPr>
              <a:t>Maxperfil</a:t>
            </a:r>
            <a:endParaRPr lang="pt-PT" sz="105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2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92200" y="76200"/>
            <a:ext cx="2880000" cy="2160000"/>
          </a:xfrm>
          <a:prstGeom prst="rect">
            <a:avLst/>
          </a:prstGeom>
        </p:spPr>
      </p:pic>
      <p:pic>
        <p:nvPicPr>
          <p:cNvPr id="8" name="Imagem 7" descr="Vecojuncal1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4572000"/>
            <a:ext cx="3765552" cy="2183877"/>
          </a:xfrm>
          <a:prstGeom prst="rect">
            <a:avLst/>
          </a:prstGeom>
        </p:spPr>
      </p:pic>
      <p:pic>
        <p:nvPicPr>
          <p:cNvPr id="9" name="Imagem 8" descr="DSC07075fach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33600" y="2335800"/>
            <a:ext cx="2880000" cy="2160000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6248400" y="1524000"/>
            <a:ext cx="293061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Platibanda em Chapa </a:t>
            </a:r>
            <a:r>
              <a:rPr lang="pt-PT" sz="1050" dirty="0" err="1" smtClean="0">
                <a:solidFill>
                  <a:srgbClr val="FFC000"/>
                </a:solidFill>
              </a:rPr>
              <a:t>cintrada</a:t>
            </a:r>
            <a:r>
              <a:rPr lang="pt-PT" sz="1050" dirty="0" smtClean="0">
                <a:solidFill>
                  <a:srgbClr val="FFC000"/>
                </a:solidFill>
              </a:rPr>
              <a:t>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5105400" y="3733800"/>
            <a:ext cx="3975768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50" dirty="0" smtClean="0"/>
          </a:p>
          <a:p>
            <a:endParaRPr lang="pt-PT" sz="1050" dirty="0" smtClean="0">
              <a:solidFill>
                <a:srgbClr val="FFC000"/>
              </a:solidFill>
            </a:endParaRPr>
          </a:p>
          <a:p>
            <a:r>
              <a:rPr lang="pt-PT" sz="1050" dirty="0" smtClean="0">
                <a:solidFill>
                  <a:srgbClr val="FFC000"/>
                </a:solidFill>
              </a:rPr>
              <a:t>Produtos:  rebordo de fachada chapa </a:t>
            </a:r>
            <a:r>
              <a:rPr lang="pt-PT" sz="1050" dirty="0" err="1" smtClean="0">
                <a:solidFill>
                  <a:srgbClr val="FFC000"/>
                </a:solidFill>
              </a:rPr>
              <a:t>cintrada</a:t>
            </a:r>
            <a:r>
              <a:rPr lang="pt-PT" sz="1050" dirty="0" smtClean="0">
                <a:solidFill>
                  <a:srgbClr val="FFC000"/>
                </a:solidFill>
              </a:rPr>
              <a:t>  </a:t>
            </a:r>
            <a:r>
              <a:rPr lang="pt-PT" sz="1050" dirty="0" err="1" smtClean="0">
                <a:solidFill>
                  <a:srgbClr val="FFC000"/>
                </a:solidFill>
              </a:rPr>
              <a:t>Arch</a:t>
            </a:r>
            <a:r>
              <a:rPr lang="pt-PT" sz="1050" dirty="0" smtClean="0">
                <a:solidFill>
                  <a:srgbClr val="FFC000"/>
                </a:solidFill>
              </a:rPr>
              <a:t> </a:t>
            </a:r>
            <a:r>
              <a:rPr lang="pt-PT" sz="1050" dirty="0" err="1" smtClean="0">
                <a:solidFill>
                  <a:srgbClr val="FFC000"/>
                </a:solidFill>
              </a:rPr>
              <a:t>Line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828800" y="5943600"/>
            <a:ext cx="25422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sz="1050" dirty="0" smtClean="0"/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 CM930/80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    </a:t>
            </a:r>
            <a:endParaRPr lang="pt-PT" sz="105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DSC002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1085" y="2209800"/>
            <a:ext cx="3897515" cy="2160000"/>
          </a:xfrm>
        </p:spPr>
      </p:pic>
      <p:pic>
        <p:nvPicPr>
          <p:cNvPr id="6" name="Imagem 5" descr="CIMG00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117600"/>
            <a:ext cx="3032400" cy="2016000"/>
          </a:xfrm>
          <a:prstGeom prst="rect">
            <a:avLst/>
          </a:prstGeom>
        </p:spPr>
      </p:pic>
      <p:pic>
        <p:nvPicPr>
          <p:cNvPr id="7" name="Imagem 6" descr="DSC00271fachada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9400" y="4469400"/>
            <a:ext cx="3196925" cy="216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6248400" y="1295400"/>
            <a:ext cx="1608133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50" dirty="0" smtClean="0"/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 CM1064/18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362200" y="3505200"/>
            <a:ext cx="153279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CM930/50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1219200" y="4800600"/>
            <a:ext cx="153279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CM930/50 </a:t>
            </a:r>
            <a:endParaRPr lang="pt-PT" sz="105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38800" y="3402600"/>
            <a:ext cx="2880000" cy="2160000"/>
          </a:xfrm>
        </p:spPr>
      </p:pic>
      <p:pic>
        <p:nvPicPr>
          <p:cNvPr id="5" name="Imagem 4" descr="234fach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000" y="4343400"/>
            <a:ext cx="2880000" cy="2160000"/>
          </a:xfrm>
          <a:prstGeom prst="rect">
            <a:avLst/>
          </a:prstGeo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4400" y="202200"/>
            <a:ext cx="2880000" cy="2160000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313800"/>
            <a:ext cx="4560000" cy="342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762000" y="3810000"/>
            <a:ext cx="41011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CM930/50 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124200" y="5943600"/>
            <a:ext cx="22317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CM1064/18 sinusoidal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7010400" y="5638800"/>
            <a:ext cx="207460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 cassete CM500/90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 CM1000/42  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7162800" y="2438400"/>
            <a:ext cx="19303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 Régua </a:t>
            </a:r>
            <a:r>
              <a:rPr lang="pt-PT" sz="1050" dirty="0" err="1" smtClean="0">
                <a:solidFill>
                  <a:srgbClr val="FFC000"/>
                </a:solidFill>
              </a:rPr>
              <a:t>Maxperfil</a:t>
            </a:r>
            <a:endParaRPr lang="pt-PT" sz="105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IMG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9000" y="1676400"/>
            <a:ext cx="1440000" cy="1080000"/>
          </a:xfrm>
          <a:prstGeom prst="rect">
            <a:avLst/>
          </a:prstGeom>
        </p:spPr>
      </p:pic>
      <p:pic>
        <p:nvPicPr>
          <p:cNvPr id="5" name="Imagem 4" descr="DA042169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600" y="4343400"/>
            <a:ext cx="3239440" cy="2160000"/>
          </a:xfrm>
          <a:prstGeom prst="rect">
            <a:avLst/>
          </a:prstGeom>
        </p:spPr>
      </p:pic>
      <p:pic>
        <p:nvPicPr>
          <p:cNvPr id="6" name="Imagem 5" descr="DSCF06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6800" y="533400"/>
            <a:ext cx="1440000" cy="1080000"/>
          </a:xfrm>
          <a:prstGeom prst="rect">
            <a:avLst/>
          </a:prstGeom>
        </p:spPr>
      </p:pic>
      <p:pic>
        <p:nvPicPr>
          <p:cNvPr id="7" name="Imagem 6" descr="DA042174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0" y="2971800"/>
            <a:ext cx="1620000" cy="1080000"/>
          </a:xfrm>
          <a:prstGeom prst="rect">
            <a:avLst/>
          </a:prstGeom>
        </p:spPr>
      </p:pic>
      <p:pic>
        <p:nvPicPr>
          <p:cNvPr id="8" name="Imagem 7" descr="FOTO 1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0" y="549000"/>
            <a:ext cx="4320000" cy="2880000"/>
          </a:xfrm>
          <a:prstGeom prst="rect">
            <a:avLst/>
          </a:prstGeom>
        </p:spPr>
      </p:pic>
      <p:pic>
        <p:nvPicPr>
          <p:cNvPr id="9" name="Imagem 8" descr="Madres 1 (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38800" y="533400"/>
            <a:ext cx="1440000" cy="1080000"/>
          </a:xfrm>
          <a:prstGeom prst="rect">
            <a:avLst/>
          </a:prstGeom>
        </p:spPr>
      </p:pic>
      <p:pic>
        <p:nvPicPr>
          <p:cNvPr id="10" name="Imagem 9" descr="CIMG000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38800" y="1676400"/>
            <a:ext cx="1440000" cy="1080000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609600" y="4419600"/>
            <a:ext cx="480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 produção dos perfis de revestimento é feita com os melhores materiais , equipamento tecnológico e mão de obra especializada. </a:t>
            </a:r>
            <a:endParaRPr lang="pt-PT" sz="14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609600" y="3505200"/>
            <a:ext cx="4191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 CM1000/42</a:t>
            </a:r>
            <a:endParaRPr lang="pt-PT" sz="105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100-0007_IM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600" y="228600"/>
            <a:ext cx="3840000" cy="2880000"/>
          </a:xfrm>
        </p:spPr>
      </p:pic>
      <p:pic>
        <p:nvPicPr>
          <p:cNvPr id="6" name="Imagem 5" descr="P10307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00" y="5257800"/>
            <a:ext cx="1440000" cy="1080000"/>
          </a:xfrm>
          <a:prstGeom prst="rect">
            <a:avLst/>
          </a:prstGeom>
        </p:spPr>
      </p:pic>
      <p:pic>
        <p:nvPicPr>
          <p:cNvPr id="7" name="Imagem 6" descr="P10307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5257800"/>
            <a:ext cx="1440000" cy="1080000"/>
          </a:xfrm>
          <a:prstGeom prst="rect">
            <a:avLst/>
          </a:prstGeom>
        </p:spPr>
      </p:pic>
      <p:pic>
        <p:nvPicPr>
          <p:cNvPr id="8" name="Imagem 7" descr="P113078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7000" y="5257800"/>
            <a:ext cx="1440000" cy="1080000"/>
          </a:xfrm>
          <a:prstGeom prst="rect">
            <a:avLst/>
          </a:prstGeom>
        </p:spPr>
      </p:pic>
      <p:pic>
        <p:nvPicPr>
          <p:cNvPr id="9" name="Imagem 8" descr="Img0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152400"/>
            <a:ext cx="1920000" cy="1440000"/>
          </a:xfrm>
          <a:prstGeom prst="rect">
            <a:avLst/>
          </a:prstGeom>
        </p:spPr>
      </p:pic>
      <p:pic>
        <p:nvPicPr>
          <p:cNvPr id="10" name="Imagem 9" descr="CIMG007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48200" y="520200"/>
            <a:ext cx="1440000" cy="1080000"/>
          </a:xfrm>
          <a:prstGeom prst="rect">
            <a:avLst/>
          </a:prstGeom>
        </p:spPr>
      </p:pic>
      <p:pic>
        <p:nvPicPr>
          <p:cNvPr id="11" name="Marcador de Posição de Conteúdo 3" descr="15022012(001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05000" y="5257800"/>
            <a:ext cx="1440000" cy="1080000"/>
          </a:xfrm>
          <a:prstGeom prst="rect">
            <a:avLst/>
          </a:prstGeom>
        </p:spPr>
      </p:pic>
      <p:sp>
        <p:nvSpPr>
          <p:cNvPr id="12" name="Rectângulo 11"/>
          <p:cNvSpPr/>
          <p:nvPr/>
        </p:nvSpPr>
        <p:spPr>
          <a:xfrm>
            <a:off x="152400" y="322373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Gare do Areeiro l Lisboa</a:t>
            </a:r>
          </a:p>
          <a:p>
            <a:r>
              <a:rPr lang="pt-PT" sz="1050" dirty="0" smtClean="0"/>
              <a:t>FERROVIAL/AGROMAN SA  </a:t>
            </a:r>
          </a:p>
          <a:p>
            <a:r>
              <a:rPr lang="pt-PT" sz="1050" dirty="0" smtClean="0"/>
              <a:t>           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Produtos: Estrutura/ CM1100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4572000" y="1660520"/>
            <a:ext cx="4572000" cy="6924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Revestimento exterior  </a:t>
            </a:r>
          </a:p>
          <a:p>
            <a:r>
              <a:rPr lang="pt-PT" sz="1050" dirty="0" smtClean="0"/>
              <a:t>ZAGOPE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Produtos:</a:t>
            </a:r>
            <a:r>
              <a:rPr lang="pt-PT" dirty="0" smtClean="0">
                <a:solidFill>
                  <a:srgbClr val="FFC000"/>
                </a:solidFill>
              </a:rPr>
              <a:t> </a:t>
            </a:r>
            <a:r>
              <a:rPr lang="pt-PT" sz="1200" dirty="0" smtClean="0">
                <a:solidFill>
                  <a:srgbClr val="FFC000"/>
                </a:solidFill>
              </a:rPr>
              <a:t>CM1000/42</a:t>
            </a:r>
            <a:r>
              <a:rPr lang="pt-PT" dirty="0" smtClean="0">
                <a:solidFill>
                  <a:srgbClr val="FFC000"/>
                </a:solidFill>
              </a:rPr>
              <a:t> </a:t>
            </a:r>
            <a:endParaRPr lang="pt-PT" dirty="0">
              <a:solidFill>
                <a:srgbClr val="FFC000"/>
              </a:solidFill>
            </a:endParaRPr>
          </a:p>
        </p:txBody>
      </p:sp>
      <p:sp>
        <p:nvSpPr>
          <p:cNvPr id="14" name="Rectângulo 13"/>
          <p:cNvSpPr/>
          <p:nvPr/>
        </p:nvSpPr>
        <p:spPr>
          <a:xfrm>
            <a:off x="0" y="5638800"/>
            <a:ext cx="19050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050" dirty="0" smtClean="0"/>
              <a:t>Estrutura publicitária</a:t>
            </a:r>
          </a:p>
          <a:p>
            <a:r>
              <a:rPr lang="pt-PT" sz="1050" dirty="0" smtClean="0"/>
              <a:t> SOVENA              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Estrutura tubular 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Chapa 1100/30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2286001" y="3429000"/>
            <a:ext cx="6476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Executamos obras de diferentes tipos, de vários tamanhos, em vários locais do mundo. Em todas elas empenhamos a nossa experiência, a atenção aos detalhes e o máximo rigor.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52600" y="152400"/>
            <a:ext cx="5867400" cy="533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PT" dirty="0" smtClean="0"/>
              <a:t>Tabelas técnicas das chapas</a:t>
            </a:r>
            <a:endParaRPr lang="pt-PT" dirty="0"/>
          </a:p>
        </p:txBody>
      </p:sp>
      <p:pic>
        <p:nvPicPr>
          <p:cNvPr id="4" name="Picture 99" descr="85C32252"/>
          <p:cNvPicPr>
            <a:picLocks noChangeAspect="1" noChangeArrowheads="1"/>
          </p:cNvPicPr>
          <p:nvPr/>
        </p:nvPicPr>
        <p:blipFill>
          <a:blip r:embed="rId2" cstate="print"/>
          <a:srcRect l="8871" t="21941" r="12830" b="12318"/>
          <a:stretch>
            <a:fillRect/>
          </a:stretch>
        </p:blipFill>
        <p:spPr bwMode="auto">
          <a:xfrm>
            <a:off x="457200" y="914400"/>
            <a:ext cx="571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Group 212"/>
          <p:cNvGraphicFramePr>
            <a:graphicFrameLocks/>
          </p:cNvGraphicFramePr>
          <p:nvPr/>
        </p:nvGraphicFramePr>
        <p:xfrm>
          <a:off x="304800" y="2362200"/>
          <a:ext cx="6172199" cy="2568288"/>
        </p:xfrm>
        <a:graphic>
          <a:graphicData uri="http://schemas.openxmlformats.org/drawingml/2006/table">
            <a:tbl>
              <a:tblPr/>
              <a:tblGrid>
                <a:gridCol w="795449"/>
                <a:gridCol w="770029"/>
                <a:gridCol w="761060"/>
                <a:gridCol w="765543"/>
                <a:gridCol w="762554"/>
                <a:gridCol w="767038"/>
                <a:gridCol w="738629"/>
                <a:gridCol w="811897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Espessura (mm)</a:t>
                      </a: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Área      (cm²)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Peso    (kg/m²)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Inércia   (cm4)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Centróide Y(mm)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Módulo Flexão </a:t>
                      </a:r>
                      <a:r>
                        <a:rPr kumimoji="0" lang="pt-PT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Sup</a:t>
                      </a: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. (cm³)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Módulo Flexão Inf. (cm³)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Momento Resistente (kN.m/m)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04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0,5</a:t>
                      </a: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6,3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4,8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16,0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13,2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5,6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12,1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2,9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04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0,6</a:t>
                      </a: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7,5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5,8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19,2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13,3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6,7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14,5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3,4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04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0,7</a:t>
                      </a: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8,8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6,7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22,5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13,3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7,8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16,9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4,0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04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0,8</a:t>
                      </a: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10,0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7,7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25,7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13,4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9,0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19,2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4,5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04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0,9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11,3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8,7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28,9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13,4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10,1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21,5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5,1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04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1,0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12,5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9,6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32,1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13,5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11,3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23,8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5,6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6581851" y="914400"/>
            <a:ext cx="2257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FFC000"/>
                </a:solidFill>
              </a:rPr>
              <a:t>CM 1000/42</a:t>
            </a:r>
            <a:endParaRPr lang="pt-PT" sz="2800" b="1" dirty="0">
              <a:solidFill>
                <a:srgbClr val="FFC000"/>
              </a:solidFill>
            </a:endParaRPr>
          </a:p>
        </p:txBody>
      </p:sp>
      <p:pic>
        <p:nvPicPr>
          <p:cNvPr id="8" name="Picture 189" descr="Imagem17"/>
          <p:cNvPicPr>
            <a:picLocks noChangeAspect="1" noChangeArrowheads="1"/>
          </p:cNvPicPr>
          <p:nvPr/>
        </p:nvPicPr>
        <p:blipFill>
          <a:blip r:embed="rId3" cstate="print"/>
          <a:srcRect l="3006" t="4474" r="3006" b="5269"/>
          <a:stretch>
            <a:fillRect/>
          </a:stretch>
        </p:blipFill>
        <p:spPr bwMode="auto">
          <a:xfrm>
            <a:off x="6618287" y="2362200"/>
            <a:ext cx="2449513" cy="15811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" name="Picture 189" descr="Imagem17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629400" y="4267200"/>
            <a:ext cx="2438400" cy="166254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600200" y="1916668"/>
            <a:ext cx="3180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Características mecânicas</a:t>
            </a:r>
            <a:endParaRPr lang="pt-PT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52600" y="152400"/>
            <a:ext cx="5867400" cy="533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PT" dirty="0" smtClean="0"/>
              <a:t>Tabelas técnicas das chapas</a:t>
            </a: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6581851" y="914400"/>
            <a:ext cx="2257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FFC000"/>
                </a:solidFill>
              </a:rPr>
              <a:t>CM 1100/30</a:t>
            </a:r>
            <a:endParaRPr lang="pt-PT" sz="2800" b="1" dirty="0">
              <a:solidFill>
                <a:srgbClr val="FFC000"/>
              </a:solidFill>
            </a:endParaRPr>
          </a:p>
        </p:txBody>
      </p:sp>
      <p:pic>
        <p:nvPicPr>
          <p:cNvPr id="7" name="Imagem 6" descr="_11700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9399" y="4306350"/>
            <a:ext cx="2394000" cy="17410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" name="Picture 189" descr="Imagem17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629400" y="2318743"/>
            <a:ext cx="2394742" cy="179605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" name="Picture 87" descr="3D36FDCC"/>
          <p:cNvPicPr>
            <a:picLocks noChangeAspect="1" noChangeArrowheads="1"/>
          </p:cNvPicPr>
          <p:nvPr/>
        </p:nvPicPr>
        <p:blipFill>
          <a:blip r:embed="rId4" cstate="print"/>
          <a:srcRect l="7010" r="14000" b="20653"/>
          <a:stretch>
            <a:fillRect/>
          </a:stretch>
        </p:blipFill>
        <p:spPr bwMode="auto">
          <a:xfrm>
            <a:off x="304800" y="914400"/>
            <a:ext cx="6096000" cy="6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Group 201"/>
          <p:cNvGraphicFramePr>
            <a:graphicFrameLocks/>
          </p:cNvGraphicFramePr>
          <p:nvPr/>
        </p:nvGraphicFramePr>
        <p:xfrm>
          <a:off x="304800" y="2278061"/>
          <a:ext cx="6172200" cy="2979739"/>
        </p:xfrm>
        <a:graphic>
          <a:graphicData uri="http://schemas.openxmlformats.org/drawingml/2006/table">
            <a:tbl>
              <a:tblPr/>
              <a:tblGrid>
                <a:gridCol w="795448"/>
                <a:gridCol w="770029"/>
                <a:gridCol w="761058"/>
                <a:gridCol w="765545"/>
                <a:gridCol w="762555"/>
                <a:gridCol w="767039"/>
                <a:gridCol w="738630"/>
                <a:gridCol w="811896"/>
              </a:tblGrid>
              <a:tr h="8235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Espessura (mm)</a:t>
                      </a: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Área      (cm²)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Peso    (kg/m²)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Inércia   (cm4)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Centróide</a:t>
                      </a: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Y(mm)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Módulo Flexão Sup. (cm³)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Módulo Flexão Inf. (cm³)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Momento Resistente (kN.m/m)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0,5</a:t>
                      </a: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6,4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4,5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8,3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8,5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3,9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9,7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2,3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0,6</a:t>
                      </a: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7,7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5,4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9,9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8,6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4,6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11,6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2,7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0,7</a:t>
                      </a: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9,0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6,3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11,6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8,6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5,4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13,4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3,2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0,8</a:t>
                      </a: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10,3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7,2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13,3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8,7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6,2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15,3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3,6</a:t>
                      </a:r>
                    </a:p>
                  </a:txBody>
                  <a:tcPr marT="45734" marB="45734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0,9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11,6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8,1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14,9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8,7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7,0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17,1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4,0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1,0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12,9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9,0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16,6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8,8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7,8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18,9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4,4</a:t>
                      </a:r>
                    </a:p>
                  </a:txBody>
                  <a:tcPr marT="45734" marB="45734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CaixaDeTexto 11"/>
          <p:cNvSpPr txBox="1"/>
          <p:nvPr/>
        </p:nvSpPr>
        <p:spPr>
          <a:xfrm>
            <a:off x="1600200" y="1840468"/>
            <a:ext cx="3180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Características mecânicas</a:t>
            </a:r>
            <a:endParaRPr lang="pt-PT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52600" y="152400"/>
            <a:ext cx="5867400" cy="533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PT" dirty="0" smtClean="0"/>
              <a:t>Tabelas técnicas das chapas</a:t>
            </a: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6581851" y="914400"/>
            <a:ext cx="2056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FFC000"/>
                </a:solidFill>
              </a:rPr>
              <a:t>CM 930/50</a:t>
            </a:r>
            <a:endParaRPr lang="pt-PT" sz="2800" b="1" dirty="0">
              <a:solidFill>
                <a:srgbClr val="FFC000"/>
              </a:solidFill>
            </a:endParaRPr>
          </a:p>
        </p:txBody>
      </p:sp>
      <p:pic>
        <p:nvPicPr>
          <p:cNvPr id="7" name="Imagem 6" descr="_11700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9399" y="4267200"/>
            <a:ext cx="2394000" cy="18723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" name="Picture 189" descr="Imagem17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629400" y="2318743"/>
            <a:ext cx="2394742" cy="1796056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1600200" y="1840468"/>
            <a:ext cx="3180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Características mecânicas</a:t>
            </a:r>
            <a:endParaRPr lang="pt-PT" dirty="0"/>
          </a:p>
        </p:txBody>
      </p:sp>
      <p:pic>
        <p:nvPicPr>
          <p:cNvPr id="11" name="Picture 332" descr="D6B760A4"/>
          <p:cNvPicPr>
            <a:picLocks noChangeAspect="1" noChangeArrowheads="1"/>
          </p:cNvPicPr>
          <p:nvPr/>
        </p:nvPicPr>
        <p:blipFill>
          <a:blip r:embed="rId4" cstate="print"/>
          <a:srcRect l="16080" t="29863" r="16118" b="21245"/>
          <a:stretch>
            <a:fillRect/>
          </a:stretch>
        </p:blipFill>
        <p:spPr bwMode="auto">
          <a:xfrm>
            <a:off x="304800" y="897099"/>
            <a:ext cx="6096000" cy="703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Group 454"/>
          <p:cNvGraphicFramePr>
            <a:graphicFrameLocks noGrp="1"/>
          </p:cNvGraphicFramePr>
          <p:nvPr/>
        </p:nvGraphicFramePr>
        <p:xfrm>
          <a:off x="304800" y="2286000"/>
          <a:ext cx="6200776" cy="2587646"/>
        </p:xfrm>
        <a:graphic>
          <a:graphicData uri="http://schemas.openxmlformats.org/drawingml/2006/table">
            <a:tbl>
              <a:tblPr/>
              <a:tblGrid>
                <a:gridCol w="799131"/>
                <a:gridCol w="773595"/>
                <a:gridCol w="764582"/>
                <a:gridCol w="769089"/>
                <a:gridCol w="766084"/>
                <a:gridCol w="770591"/>
                <a:gridCol w="742050"/>
                <a:gridCol w="815654"/>
              </a:tblGrid>
              <a:tr h="966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Espessura (mm)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Área      (cm²)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Peso    (kg/m²)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Inércia   (cm4)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Centróide Y(mm)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Módulo Flexão Sup. (cm³)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Módulo Flexão Inf. (cm³)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Momento Resistente (kN.m/m)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017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0,5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6,2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5,2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20,2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28,0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9,2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7,2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1,7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017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0,6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7,5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6,2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24,4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28,0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11,1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8,7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2,0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017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0,7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8,7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7,2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28,3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28,1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12,9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10,0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2,4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017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0,8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10,0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8,3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32,2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28,2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14,8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11,4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2,7</a:t>
                      </a:r>
                    </a:p>
                  </a:txBody>
                  <a:tcPr marT="45729" marB="45729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017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0,9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11,2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9,3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36,3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28,2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16,7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12,8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3,0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017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1,0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12,5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10,3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40,3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28,3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18,6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14,2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3,3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52600" y="152400"/>
            <a:ext cx="5867400" cy="533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PT" dirty="0" smtClean="0"/>
              <a:t>Tabelas técnicas das chapas</a:t>
            </a: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6581851" y="914400"/>
            <a:ext cx="22573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FFC000"/>
                </a:solidFill>
              </a:rPr>
              <a:t>CM 1064/18</a:t>
            </a:r>
          </a:p>
          <a:p>
            <a:r>
              <a:rPr lang="pt-PT" sz="2800" b="1" dirty="0" smtClean="0">
                <a:solidFill>
                  <a:srgbClr val="FFC000"/>
                </a:solidFill>
              </a:rPr>
              <a:t>    </a:t>
            </a:r>
            <a:r>
              <a:rPr lang="pt-PT" sz="2000" b="1" dirty="0" smtClean="0">
                <a:solidFill>
                  <a:srgbClr val="FFC000"/>
                </a:solidFill>
              </a:rPr>
              <a:t>sinusoidal</a:t>
            </a:r>
            <a:endParaRPr lang="pt-PT" sz="2000" b="1" dirty="0">
              <a:solidFill>
                <a:srgbClr val="FFC000"/>
              </a:solidFill>
            </a:endParaRPr>
          </a:p>
        </p:txBody>
      </p:sp>
      <p:pic>
        <p:nvPicPr>
          <p:cNvPr id="7" name="Imagem 6" descr="_11700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9399" y="4305636"/>
            <a:ext cx="2394000" cy="17955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2" name="CaixaDeTexto 11"/>
          <p:cNvSpPr txBox="1"/>
          <p:nvPr/>
        </p:nvSpPr>
        <p:spPr>
          <a:xfrm>
            <a:off x="1600200" y="1840468"/>
            <a:ext cx="3180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Características mecânicas</a:t>
            </a:r>
            <a:endParaRPr lang="pt-PT" dirty="0"/>
          </a:p>
        </p:txBody>
      </p:sp>
      <p:pic>
        <p:nvPicPr>
          <p:cNvPr id="10" name="Picture 98" descr="332FA1D8"/>
          <p:cNvPicPr>
            <a:picLocks noChangeAspect="1" noChangeArrowheads="1"/>
          </p:cNvPicPr>
          <p:nvPr/>
        </p:nvPicPr>
        <p:blipFill>
          <a:blip r:embed="rId3" cstate="print"/>
          <a:srcRect l="10867" t="28145" r="14078" b="32254"/>
          <a:stretch>
            <a:fillRect/>
          </a:stretch>
        </p:blipFill>
        <p:spPr bwMode="auto">
          <a:xfrm>
            <a:off x="381000" y="990600"/>
            <a:ext cx="601186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Group 232"/>
          <p:cNvGraphicFramePr>
            <a:graphicFrameLocks noGrp="1"/>
          </p:cNvGraphicFramePr>
          <p:nvPr/>
        </p:nvGraphicFramePr>
        <p:xfrm>
          <a:off x="304800" y="2286000"/>
          <a:ext cx="6096001" cy="2716287"/>
        </p:xfrm>
        <a:graphic>
          <a:graphicData uri="http://schemas.openxmlformats.org/drawingml/2006/table">
            <a:tbl>
              <a:tblPr/>
              <a:tblGrid>
                <a:gridCol w="785628"/>
                <a:gridCol w="760524"/>
                <a:gridCol w="751662"/>
                <a:gridCol w="756093"/>
                <a:gridCol w="753140"/>
                <a:gridCol w="757570"/>
                <a:gridCol w="729512"/>
                <a:gridCol w="801872"/>
              </a:tblGrid>
              <a:tr h="6596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Espessura (mm)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Área      (cm²)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Peso    (kg/m²)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Inércia   (cm4)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Centróide Y(mm)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Módulo Flexão Sup. (cm³)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Módulo Flexão Inf. (cm³)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Momento Resistente (kN.m/m)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89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0,5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6,3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4,5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2,4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9,3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2,7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2,6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0,6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89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0,6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7,5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5,4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2,9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9,4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3,3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3,1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0,7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89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0,7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8,8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6,3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3,3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9,4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3,9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3,6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0,8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89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0,8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10,0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7,2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3,8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9,5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4,5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4,0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0,9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89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0,9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11,3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8,1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4,3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9,5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5,1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4,5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1,1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89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1,0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12,5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9,0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4,8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9,6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5,7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5,0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1,2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89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1,25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15,6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11,3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6,0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9,7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7,2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6,2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1,4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" name="Picture 194" descr="Imagem26"/>
          <p:cNvPicPr>
            <a:picLocks noChangeAspect="1" noChangeArrowheads="1"/>
          </p:cNvPicPr>
          <p:nvPr/>
        </p:nvPicPr>
        <p:blipFill>
          <a:blip r:embed="rId4" cstate="print"/>
          <a:srcRect l="2919" t="3853" r="2919" b="2911"/>
          <a:stretch>
            <a:fillRect/>
          </a:stretch>
        </p:blipFill>
        <p:spPr bwMode="auto">
          <a:xfrm>
            <a:off x="6629400" y="2285999"/>
            <a:ext cx="2362200" cy="1771651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52600" y="152400"/>
            <a:ext cx="5867400" cy="533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PT" dirty="0" smtClean="0"/>
              <a:t>Tabelas técnicas das chapas</a:t>
            </a: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6581851" y="914400"/>
            <a:ext cx="205697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FFC000"/>
                </a:solidFill>
              </a:rPr>
              <a:t>CM 500/90</a:t>
            </a:r>
          </a:p>
          <a:p>
            <a:r>
              <a:rPr lang="pt-PT" sz="2800" b="1" dirty="0" smtClean="0">
                <a:solidFill>
                  <a:srgbClr val="FFC000"/>
                </a:solidFill>
              </a:rPr>
              <a:t>    </a:t>
            </a:r>
            <a:r>
              <a:rPr lang="pt-PT" sz="2000" b="1" dirty="0" smtClean="0">
                <a:solidFill>
                  <a:srgbClr val="FFC000"/>
                </a:solidFill>
              </a:rPr>
              <a:t>    </a:t>
            </a:r>
            <a:r>
              <a:rPr lang="pt-PT" sz="2000" b="1" dirty="0" err="1" smtClean="0">
                <a:solidFill>
                  <a:srgbClr val="FFC000"/>
                </a:solidFill>
              </a:rPr>
              <a:t>wall</a:t>
            </a:r>
            <a:endParaRPr lang="pt-PT" sz="2000" b="1" dirty="0">
              <a:solidFill>
                <a:srgbClr val="FFC000"/>
              </a:solidFill>
            </a:endParaRPr>
          </a:p>
        </p:txBody>
      </p:sp>
      <p:pic>
        <p:nvPicPr>
          <p:cNvPr id="7" name="Imagem 6" descr="_11700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9400" y="4437125"/>
            <a:ext cx="2394000" cy="14590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2" name="CaixaDeTexto 11"/>
          <p:cNvSpPr txBox="1"/>
          <p:nvPr/>
        </p:nvSpPr>
        <p:spPr>
          <a:xfrm>
            <a:off x="1600200" y="1840468"/>
            <a:ext cx="3180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Características mecânicas</a:t>
            </a:r>
            <a:endParaRPr lang="pt-PT" dirty="0"/>
          </a:p>
        </p:txBody>
      </p:sp>
      <p:pic>
        <p:nvPicPr>
          <p:cNvPr id="9" name="Picture 83" descr="B7F4DDA6"/>
          <p:cNvPicPr>
            <a:picLocks noChangeAspect="1" noChangeArrowheads="1"/>
          </p:cNvPicPr>
          <p:nvPr/>
        </p:nvPicPr>
        <p:blipFill>
          <a:blip r:embed="rId3" cstate="print"/>
          <a:srcRect l="21635" t="23752" r="39778" b="8696"/>
          <a:stretch>
            <a:fillRect/>
          </a:stretch>
        </p:blipFill>
        <p:spPr bwMode="auto">
          <a:xfrm>
            <a:off x="1676400" y="990600"/>
            <a:ext cx="4002088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Group 227"/>
          <p:cNvGraphicFramePr>
            <a:graphicFrameLocks noGrp="1"/>
          </p:cNvGraphicFramePr>
          <p:nvPr/>
        </p:nvGraphicFramePr>
        <p:xfrm>
          <a:off x="304800" y="2286000"/>
          <a:ext cx="6096001" cy="2486027"/>
        </p:xfrm>
        <a:graphic>
          <a:graphicData uri="http://schemas.openxmlformats.org/drawingml/2006/table">
            <a:tbl>
              <a:tblPr/>
              <a:tblGrid>
                <a:gridCol w="785628"/>
                <a:gridCol w="760524"/>
                <a:gridCol w="751662"/>
                <a:gridCol w="756093"/>
                <a:gridCol w="753140"/>
                <a:gridCol w="757570"/>
                <a:gridCol w="729512"/>
                <a:gridCol w="801872"/>
              </a:tblGrid>
              <a:tr h="7183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Espessura (mm)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Área      (cm²)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Peso    (kg/ml)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Inércia   (cm4)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Centróide Y(mm)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Módulo Flexão Sup. (cm³)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Módulo Flexão Inf. (cm³)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Momento Resistente (kN.m/m)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5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0,5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3,75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2,93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36,9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20,00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5,3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18,5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4,3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5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0,6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4,50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3,51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44,4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20,00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6,3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22,2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5,2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5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0,7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5,26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4,10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51,8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20,00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7,4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25,9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6,1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5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0,8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6,01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4,69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59,3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20,00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8,5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29,7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7,0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5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0,9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6,76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5,27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66,8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20,00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9,5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33,4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7,9</a:t>
                      </a:r>
                    </a:p>
                  </a:txBody>
                  <a:tcPr marT="45711" marB="45711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5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1,0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7,51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5,86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74,4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20,00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10,6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37,2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8,7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5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1,25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9,39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7,32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93,3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20,00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13,3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46,6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11,0</a:t>
                      </a:r>
                    </a:p>
                  </a:txBody>
                  <a:tcPr marT="45711" marB="4571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Picture 201" descr="Imagem25"/>
          <p:cNvPicPr>
            <a:picLocks noChangeAspect="1" noChangeArrowheads="1"/>
          </p:cNvPicPr>
          <p:nvPr/>
        </p:nvPicPr>
        <p:blipFill>
          <a:blip r:embed="rId4" cstate="print"/>
          <a:srcRect l="3006" t="5664" r="3006" b="2036"/>
          <a:stretch>
            <a:fillRect/>
          </a:stretch>
        </p:blipFill>
        <p:spPr bwMode="auto">
          <a:xfrm>
            <a:off x="6619875" y="2286000"/>
            <a:ext cx="2394000" cy="1774541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52600" y="152400"/>
            <a:ext cx="5867400" cy="533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PT" dirty="0" smtClean="0"/>
              <a:t>Tabelas técnicas das chapas</a:t>
            </a: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6581851" y="914400"/>
            <a:ext cx="22829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FFC000"/>
                </a:solidFill>
              </a:rPr>
              <a:t>CM 750/106</a:t>
            </a:r>
          </a:p>
          <a:p>
            <a:r>
              <a:rPr lang="pt-PT" sz="2800" b="1" dirty="0" smtClean="0">
                <a:solidFill>
                  <a:srgbClr val="FFC000"/>
                </a:solidFill>
              </a:rPr>
              <a:t>    </a:t>
            </a:r>
            <a:r>
              <a:rPr lang="pt-PT" sz="2000" b="1" dirty="0" smtClean="0">
                <a:solidFill>
                  <a:srgbClr val="FFC000"/>
                </a:solidFill>
              </a:rPr>
              <a:t>trapezoidal</a:t>
            </a:r>
            <a:endParaRPr lang="pt-PT" sz="2000" b="1" dirty="0">
              <a:solidFill>
                <a:srgbClr val="FFC000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600200" y="1840468"/>
            <a:ext cx="3180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Características mecânicas</a:t>
            </a:r>
            <a:endParaRPr lang="pt-PT" dirty="0"/>
          </a:p>
        </p:txBody>
      </p:sp>
      <p:pic>
        <p:nvPicPr>
          <p:cNvPr id="13" name="Picture 201" descr="Imagem2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633848" y="2286000"/>
            <a:ext cx="2366054" cy="1774541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" name="Marcador de Posição de Conteúdo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629400" y="4375944"/>
            <a:ext cx="2394000" cy="1796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4" name="Picture 83" descr="53C41BA"/>
          <p:cNvPicPr>
            <a:picLocks noChangeAspect="1" noChangeArrowheads="1"/>
          </p:cNvPicPr>
          <p:nvPr/>
        </p:nvPicPr>
        <p:blipFill>
          <a:blip r:embed="rId4" cstate="print"/>
          <a:srcRect l="14651" t="15686" r="19928"/>
          <a:stretch>
            <a:fillRect/>
          </a:stretch>
        </p:blipFill>
        <p:spPr bwMode="auto">
          <a:xfrm>
            <a:off x="990600" y="850900"/>
            <a:ext cx="4886325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Group 195"/>
          <p:cNvGraphicFramePr>
            <a:graphicFrameLocks noGrp="1"/>
          </p:cNvGraphicFramePr>
          <p:nvPr/>
        </p:nvGraphicFramePr>
        <p:xfrm>
          <a:off x="304800" y="2286000"/>
          <a:ext cx="6096000" cy="2233610"/>
        </p:xfrm>
        <a:graphic>
          <a:graphicData uri="http://schemas.openxmlformats.org/drawingml/2006/table">
            <a:tbl>
              <a:tblPr/>
              <a:tblGrid>
                <a:gridCol w="785627"/>
                <a:gridCol w="760524"/>
                <a:gridCol w="751662"/>
                <a:gridCol w="756093"/>
                <a:gridCol w="753140"/>
                <a:gridCol w="757571"/>
                <a:gridCol w="729512"/>
                <a:gridCol w="801871"/>
              </a:tblGrid>
              <a:tr h="7235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Espessura (mm)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Área      (cm²)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Peso    (kg/m²)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Inércia   (cm4)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Centróide</a:t>
                      </a:r>
                      <a:r>
                        <a:rPr kumimoji="0" lang="pt-P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Y(mm)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Módulo Flexão Sup. (cm³)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Módulo Flexão Inf. (cm³)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Movimento Resistente (kN.m/m)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68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0,7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9,07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9,31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152,3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43,73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24,5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34,8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8,2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68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0,8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10,36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10,64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174,1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43,80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28,0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39,8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9,3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68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0,9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11,66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11,97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196,0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43,87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31,5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44,7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10,5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68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1,0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12,96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13,31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217,8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43,95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35,1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49,6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11,6</a:t>
                      </a:r>
                    </a:p>
                  </a:txBody>
                  <a:tcPr marT="45733" marB="45733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68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1,25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16,20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16,63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272,5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44,13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44,0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61,7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14,5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68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1,5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19,44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19,96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327,2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44,30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53,0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73,9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17,4</a:t>
                      </a:r>
                    </a:p>
                  </a:txBody>
                  <a:tcPr marT="45733" marB="4573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04801" y="381000"/>
            <a:ext cx="8534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Todas estas chapas são produzidas por nós e utilizadas em revestimento de fachadas, coberturas simples ou compostas. </a:t>
            </a:r>
          </a:p>
        </p:txBody>
      </p:sp>
      <p:sp>
        <p:nvSpPr>
          <p:cNvPr id="5" name="Rectângulo 4"/>
          <p:cNvSpPr/>
          <p:nvPr/>
        </p:nvSpPr>
        <p:spPr>
          <a:xfrm>
            <a:off x="304800" y="914400"/>
            <a:ext cx="815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/>
              <a:t>Produzimos também as </a:t>
            </a:r>
            <a:r>
              <a:rPr lang="pt-PT" sz="1400" i="1" dirty="0" smtClean="0"/>
              <a:t>madres</a:t>
            </a:r>
            <a:r>
              <a:rPr lang="pt-PT" sz="1400" dirty="0" smtClean="0"/>
              <a:t> que lhes servem de apoio, recorrendo ao cálculo estrutural especializado e às melhores matérias primas.  </a:t>
            </a:r>
            <a:endParaRPr lang="pt-PT" sz="1400" dirty="0"/>
          </a:p>
        </p:txBody>
      </p:sp>
      <p:sp>
        <p:nvSpPr>
          <p:cNvPr id="8" name="Rectângulo 7"/>
          <p:cNvSpPr/>
          <p:nvPr/>
        </p:nvSpPr>
        <p:spPr>
          <a:xfrm>
            <a:off x="381000" y="1447800"/>
            <a:ext cx="815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Diferentes formatos, diferentes espessuras, diferentes comprimento.</a:t>
            </a:r>
          </a:p>
          <a:p>
            <a:r>
              <a:rPr lang="pt-PT" sz="1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A mesma qualidade de acabamentos e a garantia de segurança!   </a:t>
            </a:r>
            <a:endParaRPr lang="pt-PT" sz="16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2" cstate="print"/>
          <a:srcRect l="3419" t="28754" r="3349" b="3337"/>
          <a:stretch>
            <a:fillRect/>
          </a:stretch>
        </p:blipFill>
        <p:spPr bwMode="auto">
          <a:xfrm>
            <a:off x="152401" y="2219023"/>
            <a:ext cx="8915399" cy="4181777"/>
          </a:xfrm>
          <a:prstGeom prst="rect">
            <a:avLst/>
          </a:prstGeom>
          <a:noFill/>
          <a:ln w="0" algn="ctr">
            <a:noFill/>
            <a:prstDash val="dash"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57201" y="1143000"/>
            <a:ext cx="708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As cores dos nossos produtos de revestimento e cobertura podem ser fornecidas nas seguintes cores </a:t>
            </a:r>
            <a:r>
              <a:rPr lang="pt-PT" i="1" dirty="0" smtClean="0"/>
              <a:t>standard</a:t>
            </a:r>
            <a:r>
              <a:rPr lang="pt-PT" dirty="0" smtClean="0"/>
              <a:t>:</a:t>
            </a:r>
            <a:endParaRPr lang="pt-PT" dirty="0"/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457200" y="2286000"/>
            <a:ext cx="25209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pt-PT" sz="1300" b="1" u="none" dirty="0"/>
              <a:t>Branco </a:t>
            </a:r>
            <a:r>
              <a:rPr lang="pt-PT" sz="1300" u="none" dirty="0"/>
              <a:t>RAL 9010</a:t>
            </a: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3810000" y="2362200"/>
            <a:ext cx="792163" cy="2873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pt-PT"/>
          </a:p>
        </p:txBody>
      </p:sp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457200" y="2895600"/>
            <a:ext cx="25209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pt-PT" sz="1300" b="1" u="none" dirty="0"/>
              <a:t>Vermelho </a:t>
            </a:r>
            <a:r>
              <a:rPr lang="pt-PT" sz="1300" u="none" dirty="0"/>
              <a:t>RAL 3000</a:t>
            </a: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auto">
          <a:xfrm>
            <a:off x="3810000" y="2895600"/>
            <a:ext cx="792163" cy="2889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9" name="Text Box 27"/>
          <p:cNvSpPr txBox="1">
            <a:spLocks noChangeArrowheads="1"/>
          </p:cNvSpPr>
          <p:nvPr/>
        </p:nvSpPr>
        <p:spPr bwMode="auto">
          <a:xfrm>
            <a:off x="-533400" y="3505200"/>
            <a:ext cx="3529012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pt-PT" sz="1300" b="1" u="none" dirty="0"/>
              <a:t>Vermelho Telha </a:t>
            </a:r>
            <a:r>
              <a:rPr lang="pt-PT" sz="1300" u="none" dirty="0"/>
              <a:t>RAL 3009</a:t>
            </a: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3810000" y="3505200"/>
            <a:ext cx="792163" cy="287338"/>
          </a:xfrm>
          <a:prstGeom prst="rect">
            <a:avLst/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457200" y="4114800"/>
            <a:ext cx="25209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pt-PT" sz="1300" b="1" u="none" dirty="0"/>
              <a:t>Verde </a:t>
            </a:r>
            <a:r>
              <a:rPr lang="pt-PT" sz="1300" u="none" dirty="0"/>
              <a:t>RAL 6005</a:t>
            </a: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3810000" y="4114800"/>
            <a:ext cx="792163" cy="287337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450850" y="4724400"/>
            <a:ext cx="25209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pt-PT" sz="1300" b="1" u="none" dirty="0"/>
              <a:t>Verde </a:t>
            </a:r>
            <a:r>
              <a:rPr lang="pt-PT" sz="1300" u="none" dirty="0"/>
              <a:t>RAL 6009</a:t>
            </a:r>
          </a:p>
        </p:txBody>
      </p:sp>
      <p:sp>
        <p:nvSpPr>
          <p:cNvPr id="14" name="Rectangle 19"/>
          <p:cNvSpPr>
            <a:spLocks noChangeArrowheads="1"/>
          </p:cNvSpPr>
          <p:nvPr/>
        </p:nvSpPr>
        <p:spPr bwMode="auto">
          <a:xfrm>
            <a:off x="3810000" y="4741863"/>
            <a:ext cx="792163" cy="287337"/>
          </a:xfrm>
          <a:prstGeom prst="rect">
            <a:avLst/>
          </a:prstGeom>
          <a:solidFill>
            <a:srgbClr val="00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5" name="Text Box 31"/>
          <p:cNvSpPr txBox="1">
            <a:spLocks noChangeArrowheads="1"/>
          </p:cNvSpPr>
          <p:nvPr/>
        </p:nvSpPr>
        <p:spPr bwMode="auto">
          <a:xfrm>
            <a:off x="457200" y="5334000"/>
            <a:ext cx="25209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pt-PT" sz="1300" b="1" u="none" dirty="0"/>
              <a:t>Cinza </a:t>
            </a:r>
            <a:r>
              <a:rPr lang="pt-PT" sz="1300" u="none" dirty="0"/>
              <a:t>RAL 9006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3810000" y="5334000"/>
            <a:ext cx="792163" cy="287338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7" name="Text Box 32"/>
          <p:cNvSpPr txBox="1">
            <a:spLocks noChangeArrowheads="1"/>
          </p:cNvSpPr>
          <p:nvPr/>
        </p:nvSpPr>
        <p:spPr bwMode="auto">
          <a:xfrm>
            <a:off x="4191000" y="2895600"/>
            <a:ext cx="25209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pt-PT" sz="1300" b="1" u="none" dirty="0"/>
              <a:t>Creme </a:t>
            </a:r>
            <a:r>
              <a:rPr lang="pt-PT" sz="1300" u="none" dirty="0"/>
              <a:t>RAL 1015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361237" y="2895600"/>
            <a:ext cx="792163" cy="287337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9" name="Text Box 33"/>
          <p:cNvSpPr txBox="1">
            <a:spLocks noChangeArrowheads="1"/>
          </p:cNvSpPr>
          <p:nvPr/>
        </p:nvSpPr>
        <p:spPr bwMode="auto">
          <a:xfrm>
            <a:off x="4184650" y="3505200"/>
            <a:ext cx="25209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pt-PT" sz="1300" b="1" u="none" dirty="0"/>
              <a:t>Azul </a:t>
            </a:r>
            <a:r>
              <a:rPr lang="pt-PT" sz="1300" u="none" dirty="0"/>
              <a:t>RAL 5019</a:t>
            </a: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7361237" y="3505200"/>
            <a:ext cx="792163" cy="287338"/>
          </a:xfrm>
          <a:prstGeom prst="rect">
            <a:avLst/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4184650" y="4114800"/>
            <a:ext cx="25209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pt-PT" sz="1300" b="1" u="none" dirty="0"/>
              <a:t>Azul </a:t>
            </a:r>
            <a:r>
              <a:rPr lang="pt-PT" sz="1300" u="none" dirty="0"/>
              <a:t>RAL 5010</a:t>
            </a: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7361237" y="4114800"/>
            <a:ext cx="792163" cy="287337"/>
          </a:xfrm>
          <a:prstGeom prst="rect">
            <a:avLst/>
          </a:prstGeom>
          <a:solidFill>
            <a:srgbClr val="00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3" name="CaixaDeTexto 22"/>
          <p:cNvSpPr txBox="1"/>
          <p:nvPr/>
        </p:nvSpPr>
        <p:spPr>
          <a:xfrm>
            <a:off x="4828395" y="4766846"/>
            <a:ext cx="4315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b="1" dirty="0" smtClean="0">
                <a:solidFill>
                  <a:schemeClr val="accent1">
                    <a:lumMod val="75000"/>
                  </a:schemeClr>
                </a:solidFill>
              </a:rPr>
              <a:t>Se pretender outras cores, contacte-nos !</a:t>
            </a:r>
            <a:endParaRPr lang="pt-PT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ctrTitle"/>
          </p:nvPr>
        </p:nvSpPr>
        <p:spPr>
          <a:xfrm>
            <a:off x="540544" y="1501775"/>
            <a:ext cx="8062912" cy="1470025"/>
          </a:xfrm>
        </p:spPr>
        <p:txBody>
          <a:bodyPr>
            <a:normAutofit/>
          </a:bodyPr>
          <a:lstStyle/>
          <a:p>
            <a:r>
              <a:rPr lang="pt-PT" sz="2800" dirty="0" smtClean="0"/>
              <a:t>Complexos de isolamento e fachada </a:t>
            </a:r>
            <a:endParaRPr lang="pt-PT" sz="2800" dirty="0"/>
          </a:p>
        </p:txBody>
      </p:sp>
      <p:pic>
        <p:nvPicPr>
          <p:cNvPr id="7" name="Marcador de Posição de Conteúdo 6" descr="CIMG0006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68275" y="381397"/>
            <a:ext cx="2879724" cy="2159793"/>
          </a:xfrm>
        </p:spPr>
      </p:pic>
      <p:pic>
        <p:nvPicPr>
          <p:cNvPr id="8" name="Imagem 7" descr="DSC00175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552400"/>
            <a:ext cx="2752074" cy="1430641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914400" y="3048000"/>
            <a:ext cx="762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Também no capítulo dos  revestimentos exteriores com isolamentos, 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prima pela excelência dos acabamentos e pela otimização da relação qualidade/preço.  </a:t>
            </a:r>
            <a:endParaRPr lang="pt-PT" sz="1400" dirty="0"/>
          </a:p>
        </p:txBody>
      </p:sp>
      <p:pic>
        <p:nvPicPr>
          <p:cNvPr id="12" name="Imagem 11" descr="image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228600"/>
            <a:ext cx="914400" cy="61485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inel_Vista-interi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2514600"/>
            <a:ext cx="4697564" cy="3240000"/>
          </a:xfrm>
          <a:prstGeom prst="rect">
            <a:avLst/>
          </a:prstGeom>
        </p:spPr>
      </p:pic>
      <p:pic>
        <p:nvPicPr>
          <p:cNvPr id="4" name="Marcador de Posição de Conteúdo 3" descr="DSC00175.T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67200" y="3048712"/>
            <a:ext cx="4800599" cy="3047288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914400" y="381000"/>
            <a:ext cx="8001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Os complexos de fachada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, permitem um acabamento único, diferenciado e de alta qualidade, enquanto melhoram as características  acústicas e térmicas  das construções onde são aplicados. </a:t>
            </a:r>
          </a:p>
          <a:p>
            <a:endParaRPr lang="pt-PT" sz="1400" dirty="0" smtClean="0"/>
          </a:p>
          <a:p>
            <a:r>
              <a:rPr lang="pt-PT" sz="1400" dirty="0" smtClean="0"/>
              <a:t>A utilização de perfis desenvolvidos  para suporte  deste sistema composto ( </a:t>
            </a:r>
            <a:r>
              <a:rPr lang="pt-PT" sz="1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cassete </a:t>
            </a:r>
            <a:r>
              <a:rPr lang="pt-PT" sz="1400" dirty="0" smtClean="0"/>
              <a:t>), permite ainda uma poupança substancial ao nível da estrutura , uma vez que dispensa o uso de madres de fixação.   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Marcador de Posição de Conteúdo 3" descr="15022012(001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4800" y="3505200"/>
            <a:ext cx="3901440" cy="2926080"/>
          </a:xfrm>
        </p:spPr>
      </p:pic>
      <p:pic>
        <p:nvPicPr>
          <p:cNvPr id="5" name="Imagem 4" descr="PC2000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063527" cy="6781800"/>
          </a:xfrm>
          <a:prstGeom prst="rect">
            <a:avLst/>
          </a:prstGeom>
        </p:spPr>
      </p:pic>
      <p:pic>
        <p:nvPicPr>
          <p:cNvPr id="6" name="Imagem 5" descr="DA041599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1168" y="139200"/>
            <a:ext cx="2160000" cy="1440000"/>
          </a:xfrm>
          <a:prstGeom prst="rect">
            <a:avLst/>
          </a:prstGeom>
        </p:spPr>
      </p:pic>
      <p:pic>
        <p:nvPicPr>
          <p:cNvPr id="7" name="Imagem 6" descr="DA041644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8800" y="1739400"/>
            <a:ext cx="1620000" cy="108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2590800" y="378023"/>
            <a:ext cx="6248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Com recursos técnicos para projetar e construir todo o tipo de estruturas, operamos de forma consistente nos sectores da construção metálica, fabrico e montagem de coberturas e revestimentos.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DSC001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52400"/>
            <a:ext cx="4068709" cy="4572000"/>
          </a:xfrm>
        </p:spPr>
      </p:pic>
      <p:pic>
        <p:nvPicPr>
          <p:cNvPr id="5" name="Imagem 4" descr="DSC00271fachad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4495800"/>
            <a:ext cx="3196925" cy="2160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2514600" y="5985302"/>
            <a:ext cx="2401619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 Cassete 500/165 </a:t>
            </a:r>
            <a:r>
              <a:rPr lang="pt-PT" sz="1050" dirty="0" err="1" smtClean="0">
                <a:solidFill>
                  <a:srgbClr val="FFC000"/>
                </a:solidFill>
              </a:rPr>
              <a:t>wall</a:t>
            </a:r>
            <a:endParaRPr lang="pt-PT" sz="1050" dirty="0" smtClean="0">
              <a:solidFill>
                <a:srgbClr val="FFC000"/>
              </a:solidFill>
            </a:endParaRP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CM930/50 Archi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Chapa </a:t>
            </a:r>
            <a:r>
              <a:rPr lang="pt-PT" sz="1050" dirty="0" err="1" smtClean="0">
                <a:solidFill>
                  <a:srgbClr val="FFC000"/>
                </a:solidFill>
              </a:rPr>
              <a:t>évora</a:t>
            </a:r>
            <a:r>
              <a:rPr lang="pt-PT" sz="1050" dirty="0" smtClean="0">
                <a:solidFill>
                  <a:srgbClr val="FFC000"/>
                </a:solidFill>
              </a:rPr>
              <a:t> </a:t>
            </a:r>
            <a:r>
              <a:rPr lang="pt-PT" sz="1050" dirty="0" err="1" smtClean="0">
                <a:solidFill>
                  <a:srgbClr val="FFC000"/>
                </a:solidFill>
              </a:rPr>
              <a:t>Maxperfil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876800" y="575102"/>
            <a:ext cx="2480166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 cassete  CM 500/90 </a:t>
            </a:r>
            <a:r>
              <a:rPr lang="pt-PT" sz="1050" dirty="0" err="1" smtClean="0">
                <a:solidFill>
                  <a:srgbClr val="FFC000"/>
                </a:solidFill>
              </a:rPr>
              <a:t>wall</a:t>
            </a:r>
            <a:r>
              <a:rPr lang="pt-PT" sz="1050" dirty="0" smtClean="0">
                <a:solidFill>
                  <a:srgbClr val="FFC000"/>
                </a:solidFill>
              </a:rPr>
              <a:t> 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 CM930/50Archi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 Chapa régua </a:t>
            </a:r>
            <a:r>
              <a:rPr lang="pt-PT" sz="1050" dirty="0" err="1" smtClean="0">
                <a:solidFill>
                  <a:srgbClr val="FFC000"/>
                </a:solidFill>
              </a:rPr>
              <a:t>Maxperfil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876800" y="1510605"/>
            <a:ext cx="4114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 versatilidade de acabamentos que  este sistema permite, faz com que se consiga conciliar o melhor das características dos materiais utilizados nos isolamentos, com uma arquitetura cada vez mais inovadora moderna e atrativa.    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28600" y="304800"/>
            <a:ext cx="8763000" cy="6324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PT" dirty="0" smtClean="0"/>
              <a:t>		</a:t>
            </a:r>
            <a:r>
              <a:rPr lang="pt-PT" sz="2000" dirty="0" smtClean="0"/>
              <a:t>              </a:t>
            </a:r>
            <a:r>
              <a:rPr lang="pt-PT" sz="2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Isolamento térmico e acústico </a:t>
            </a:r>
          </a:p>
          <a:p>
            <a:pPr>
              <a:buNone/>
            </a:pPr>
            <a:r>
              <a:rPr lang="pt-PT" dirty="0" smtClean="0"/>
              <a:t>  </a:t>
            </a:r>
            <a:r>
              <a:rPr lang="pt-PT" sz="1600" dirty="0" smtClean="0"/>
              <a:t>Resistência térmica </a:t>
            </a:r>
            <a:r>
              <a:rPr lang="pt-PT" sz="1400" dirty="0" smtClean="0"/>
              <a:t>:  A </a:t>
            </a:r>
            <a:r>
              <a:rPr lang="pt-PT" sz="1400" dirty="0" err="1" smtClean="0"/>
              <a:t>resitência</a:t>
            </a:r>
            <a:r>
              <a:rPr lang="pt-PT" sz="1400" dirty="0" smtClean="0"/>
              <a:t> térmica é uma característica de todos os materiais.</a:t>
            </a:r>
          </a:p>
          <a:p>
            <a:pPr>
              <a:buNone/>
            </a:pPr>
            <a:r>
              <a:rPr lang="pt-PT" sz="1400" dirty="0" smtClean="0"/>
              <a:t>                                             </a:t>
            </a:r>
          </a:p>
          <a:p>
            <a:pPr>
              <a:buNone/>
            </a:pPr>
            <a:r>
              <a:rPr lang="pt-PT" sz="1400" dirty="0" smtClean="0"/>
              <a:t>                                               Representa a capacidade que um determinado material tem                          		           para evitar  que a temperatura o atravesse, ou se quisermos , a                           	                              dificuldade da transmissão de calor.</a:t>
            </a:r>
          </a:p>
          <a:p>
            <a:pPr>
              <a:buNone/>
            </a:pPr>
            <a:r>
              <a:rPr lang="pt-PT" sz="1400" dirty="0" smtClean="0"/>
              <a:t>                                               É calculada através de uma forma simples que relaciona a              		                              condutibilidade térmica do material com a sua espessura,</a:t>
            </a:r>
          </a:p>
          <a:p>
            <a:pPr>
              <a:buNone/>
            </a:pPr>
            <a:r>
              <a:rPr lang="pt-PT" sz="1400" dirty="0" smtClean="0"/>
              <a:t>			           ou seja: </a:t>
            </a:r>
          </a:p>
          <a:p>
            <a:pPr>
              <a:buNone/>
            </a:pPr>
            <a:endParaRPr lang="pt-PT" sz="1400" dirty="0" smtClean="0"/>
          </a:p>
          <a:p>
            <a:pPr>
              <a:buNone/>
            </a:pPr>
            <a:r>
              <a:rPr lang="pt-PT" sz="2800" dirty="0" smtClean="0"/>
              <a:t>                                   R=E/</a:t>
            </a:r>
            <a:r>
              <a:rPr lang="pt-PT" sz="2800" dirty="0" err="1" smtClean="0"/>
              <a:t>ct</a:t>
            </a:r>
            <a:endParaRPr lang="pt-PT" sz="2800" dirty="0" smtClean="0"/>
          </a:p>
          <a:p>
            <a:pPr>
              <a:buNone/>
            </a:pPr>
            <a:endParaRPr lang="pt-PT" sz="1400" dirty="0" smtClean="0"/>
          </a:p>
          <a:p>
            <a:pPr>
              <a:buNone/>
            </a:pPr>
            <a:r>
              <a:rPr lang="pt-PT" sz="1400" dirty="0" smtClean="0"/>
              <a:t>                     Sabendo que todos os materiais têm condutibilidade térmica diferente,</a:t>
            </a:r>
          </a:p>
          <a:p>
            <a:pPr>
              <a:buNone/>
            </a:pP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ctXPS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=0,035  ,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ctEPS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=0,036  , 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ctLã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rocha(40Kg/m3)= 0,038 ,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Cortiça=0,040 ,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ctLã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de vidro=0,042 ,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ctLã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rocha(100kg)=0,044</a:t>
            </a:r>
            <a:r>
              <a:rPr lang="pt-PT" sz="11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…</a:t>
            </a:r>
          </a:p>
          <a:p>
            <a:pPr>
              <a:buNone/>
            </a:pPr>
            <a:r>
              <a:rPr lang="pt-PT" sz="1400" dirty="0" smtClean="0"/>
              <a:t>     </a:t>
            </a:r>
          </a:p>
          <a:p>
            <a:pPr>
              <a:buNone/>
            </a:pPr>
            <a:r>
              <a:rPr lang="pt-PT" sz="1400" dirty="0" smtClean="0"/>
              <a:t>                 se compararmos materiais </a:t>
            </a:r>
            <a:r>
              <a:rPr lang="pt-PT" sz="1400" u="sng" dirty="0" smtClean="0"/>
              <a:t>com a mesma espessura</a:t>
            </a:r>
            <a:r>
              <a:rPr lang="pt-PT" sz="1400" dirty="0" smtClean="0"/>
              <a:t> podemos perceber que:</a:t>
            </a:r>
          </a:p>
          <a:p>
            <a:pPr>
              <a:buNone/>
            </a:pPr>
            <a:endParaRPr lang="pt-PT" sz="1400" dirty="0" smtClean="0"/>
          </a:p>
          <a:p>
            <a:pPr>
              <a:buNone/>
            </a:pPr>
            <a:r>
              <a:rPr lang="pt-PT" sz="1400" dirty="0" smtClean="0"/>
              <a:t>                        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Rxps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&lt; Reps &lt;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RlãRocha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(40kg) &lt; 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Rcortiça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&lt; 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RlãVidro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&lt;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RlãRocha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(100Kg)</a:t>
            </a:r>
          </a:p>
          <a:p>
            <a:pPr>
              <a:buNone/>
            </a:pPr>
            <a:endParaRPr lang="pt-PT" sz="1400" dirty="0" smtClean="0"/>
          </a:p>
          <a:p>
            <a:pPr>
              <a:buNone/>
            </a:pPr>
            <a:r>
              <a:rPr lang="pt-PT" sz="1400" dirty="0" smtClean="0"/>
              <a:t>             E, partindo deste princípio, estudar a melhor solução para as suas necessidades!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28600" y="304800"/>
            <a:ext cx="8763000" cy="6324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PT" dirty="0" smtClean="0"/>
              <a:t>		</a:t>
            </a:r>
            <a:r>
              <a:rPr lang="pt-PT" sz="2000" dirty="0" smtClean="0"/>
              <a:t>              </a:t>
            </a:r>
            <a:r>
              <a:rPr lang="pt-PT" sz="2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Isolamento térmico e acústico </a:t>
            </a:r>
          </a:p>
          <a:p>
            <a:pPr>
              <a:buNone/>
            </a:pPr>
            <a:r>
              <a:rPr lang="pt-PT" dirty="0" smtClean="0"/>
              <a:t>  </a:t>
            </a:r>
            <a:r>
              <a:rPr lang="pt-PT" sz="1600" dirty="0" smtClean="0"/>
              <a:t>Resistência térmica </a:t>
            </a:r>
            <a:r>
              <a:rPr lang="pt-PT" sz="1400" dirty="0" smtClean="0"/>
              <a:t>:  A </a:t>
            </a:r>
            <a:r>
              <a:rPr lang="pt-PT" sz="1400" dirty="0" err="1" smtClean="0"/>
              <a:t>resitência</a:t>
            </a:r>
            <a:r>
              <a:rPr lang="pt-PT" sz="1400" dirty="0" smtClean="0"/>
              <a:t> térmica é uma característica de todos os materiais.</a:t>
            </a:r>
          </a:p>
          <a:p>
            <a:pPr>
              <a:buNone/>
            </a:pPr>
            <a:r>
              <a:rPr lang="pt-PT" sz="1400" dirty="0" smtClean="0"/>
              <a:t>                                             </a:t>
            </a:r>
          </a:p>
          <a:p>
            <a:pPr>
              <a:buNone/>
            </a:pPr>
            <a:r>
              <a:rPr lang="pt-PT" sz="1400" dirty="0" smtClean="0"/>
              <a:t>                                               Representa a capacidade que um determinado material tem                          		           para evitar  que a temperatura o atravesse, ou se quisermos , a                           	                              dificuldade da transmissão de calor.</a:t>
            </a:r>
          </a:p>
          <a:p>
            <a:pPr>
              <a:buNone/>
            </a:pPr>
            <a:r>
              <a:rPr lang="pt-PT" sz="1400" dirty="0" smtClean="0"/>
              <a:t>                                               É calculada através de uma forma simples que relaciona a              		                              condutibilidade térmica do material com a sua espessura,</a:t>
            </a:r>
          </a:p>
          <a:p>
            <a:pPr>
              <a:buNone/>
            </a:pPr>
            <a:r>
              <a:rPr lang="pt-PT" sz="1400" dirty="0" smtClean="0"/>
              <a:t>			           ou seja: </a:t>
            </a:r>
          </a:p>
          <a:p>
            <a:pPr>
              <a:buNone/>
            </a:pPr>
            <a:endParaRPr lang="pt-PT" sz="1400" dirty="0" smtClean="0"/>
          </a:p>
          <a:p>
            <a:pPr>
              <a:buNone/>
            </a:pPr>
            <a:r>
              <a:rPr lang="pt-PT" sz="2800" dirty="0" smtClean="0"/>
              <a:t>                                   R=E/</a:t>
            </a:r>
            <a:r>
              <a:rPr lang="pt-PT" sz="2800" dirty="0" err="1" smtClean="0"/>
              <a:t>ct</a:t>
            </a:r>
            <a:endParaRPr lang="pt-PT" sz="2800" dirty="0" smtClean="0"/>
          </a:p>
          <a:p>
            <a:pPr>
              <a:buNone/>
            </a:pPr>
            <a:endParaRPr lang="pt-PT" sz="1400" dirty="0" smtClean="0"/>
          </a:p>
          <a:p>
            <a:pPr>
              <a:buNone/>
            </a:pPr>
            <a:r>
              <a:rPr lang="pt-PT" sz="1400" dirty="0" smtClean="0"/>
              <a:t>                     Sabendo que todos os materiais têm condutibilidade térmica diferente,</a:t>
            </a:r>
          </a:p>
          <a:p>
            <a:pPr>
              <a:buNone/>
            </a:pP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ctXPS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=0,035  ,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ctEPS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=0,036  , 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ctLã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rocha(40Kg/m3)= 0,038 ,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Cortiça=0,040 ,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ctLã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de vidro=0,042 , </a:t>
            </a:r>
            <a:r>
              <a:rPr lang="pt-PT" sz="1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ctLã</a:t>
            </a:r>
            <a:r>
              <a:rPr lang="pt-PT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rocha(100kg)=0,044</a:t>
            </a:r>
            <a:r>
              <a:rPr lang="pt-PT" sz="11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…</a:t>
            </a:r>
          </a:p>
          <a:p>
            <a:pPr>
              <a:buNone/>
            </a:pPr>
            <a:r>
              <a:rPr lang="pt-PT" sz="1400" dirty="0" smtClean="0"/>
              <a:t>     </a:t>
            </a:r>
          </a:p>
          <a:p>
            <a:pPr>
              <a:buNone/>
            </a:pPr>
            <a:r>
              <a:rPr lang="pt-PT" sz="1400" dirty="0" smtClean="0"/>
              <a:t>                 se compararmos materiais </a:t>
            </a:r>
            <a:r>
              <a:rPr lang="pt-PT" sz="1400" u="sng" dirty="0" smtClean="0"/>
              <a:t>com a mesma espessura</a:t>
            </a:r>
            <a:r>
              <a:rPr lang="pt-PT" sz="1400" dirty="0" smtClean="0"/>
              <a:t> podemos perceber que:</a:t>
            </a:r>
          </a:p>
          <a:p>
            <a:pPr>
              <a:buNone/>
            </a:pPr>
            <a:endParaRPr lang="pt-PT" sz="1400" dirty="0" smtClean="0"/>
          </a:p>
          <a:p>
            <a:pPr>
              <a:buNone/>
            </a:pPr>
            <a:r>
              <a:rPr lang="pt-PT" sz="1400" dirty="0" smtClean="0"/>
              <a:t>                        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Rxps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&lt; Reps &lt;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RlãRocha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(40kg) &lt; 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Rcortiça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&lt; 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RlãVidro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&lt; </a:t>
            </a:r>
            <a:r>
              <a:rPr lang="pt-PT" sz="14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RlãRocha</a:t>
            </a:r>
            <a:r>
              <a:rPr lang="pt-PT" sz="1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(100Kg)</a:t>
            </a:r>
          </a:p>
          <a:p>
            <a:pPr>
              <a:buNone/>
            </a:pPr>
            <a:endParaRPr lang="pt-PT" sz="1400" dirty="0" smtClean="0"/>
          </a:p>
          <a:p>
            <a:pPr>
              <a:buNone/>
            </a:pPr>
            <a:r>
              <a:rPr lang="pt-PT" sz="1400" dirty="0" smtClean="0"/>
              <a:t>             E, partindo deste princípio, estudar a melhor solução para as suas necessidades!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sz="2800" dirty="0" smtClean="0"/>
              <a:t>Coberturas tradicionais</a:t>
            </a:r>
            <a:endParaRPr lang="pt-PT" sz="2800" dirty="0"/>
          </a:p>
        </p:txBody>
      </p:sp>
      <p:pic>
        <p:nvPicPr>
          <p:cNvPr id="7" name="Marcador de Posição de Conteúdo 6" descr="CIMG0006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68275" y="381397"/>
            <a:ext cx="2879725" cy="2159793"/>
          </a:xfrm>
        </p:spPr>
      </p:pic>
      <p:pic>
        <p:nvPicPr>
          <p:cNvPr id="8" name="Imagem 7" descr="DSC00175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847786"/>
            <a:ext cx="1923298" cy="1442473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914400" y="3048000"/>
            <a:ext cx="762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O aperfeiçoamento da construção metálica, o rigor técnico e a versatilidade das estruturas permitem-nos fazer cada vez  mais e melhor  no  capítulo das coberturas tradicionais.</a:t>
            </a:r>
            <a:endParaRPr lang="pt-PT" sz="1400" dirty="0"/>
          </a:p>
        </p:txBody>
      </p:sp>
      <p:pic>
        <p:nvPicPr>
          <p:cNvPr id="10" name="Imagem 9" descr="DSC00203fachad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73590" y="4038600"/>
            <a:ext cx="3103443" cy="2318004"/>
          </a:xfrm>
          <a:prstGeom prst="rect">
            <a:avLst/>
          </a:prstGeom>
        </p:spPr>
      </p:pic>
      <p:pic>
        <p:nvPicPr>
          <p:cNvPr id="12" name="Imagem 11" descr="image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7200" y="147146"/>
            <a:ext cx="914400" cy="61485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38800" y="3402600"/>
            <a:ext cx="2880000" cy="2160000"/>
          </a:xfrm>
        </p:spPr>
      </p:pic>
      <p:pic>
        <p:nvPicPr>
          <p:cNvPr id="5" name="Imagem 4" descr="234fach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000" y="4343400"/>
            <a:ext cx="2880000" cy="2160000"/>
          </a:xfrm>
          <a:prstGeom prst="rect">
            <a:avLst/>
          </a:prstGeo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4400" y="202200"/>
            <a:ext cx="2880000" cy="2160000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313800"/>
            <a:ext cx="4560000" cy="342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762000" y="3733800"/>
            <a:ext cx="410115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Madres perfil galvanizado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CM1000/42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124200" y="6146884"/>
            <a:ext cx="22236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CM1000/30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Policarbonato 1000 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7010400" y="5638800"/>
            <a:ext cx="218681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CM1000/42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Policarbonato 1100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6172200" y="2286000"/>
            <a:ext cx="2172390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CM1100/30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PoliCarbonato1100  </a:t>
            </a:r>
            <a:endParaRPr lang="pt-PT" sz="105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63400" y="4876800"/>
            <a:ext cx="2880000" cy="1623529"/>
          </a:xfrm>
        </p:spPr>
      </p:pic>
      <p:pic>
        <p:nvPicPr>
          <p:cNvPr id="5" name="Imagem 4" descr="234fach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3810000"/>
            <a:ext cx="2880000" cy="1623529"/>
          </a:xfrm>
          <a:prstGeom prst="rect">
            <a:avLst/>
          </a:prstGeo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735600"/>
            <a:ext cx="1613333" cy="2160000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304800"/>
            <a:ext cx="4560000" cy="342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304800" y="3810000"/>
            <a:ext cx="36576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 cobertura  dupla CM750/106                             .                  CM1100/30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357050" y="5486400"/>
            <a:ext cx="16081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 CM1100/30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7633650" y="2537936"/>
            <a:ext cx="149432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 Painel SW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12" name="Imagem 11" descr="IMAG141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1800" y="3657600"/>
            <a:ext cx="1623529" cy="2880000"/>
          </a:xfrm>
          <a:prstGeom prst="rect">
            <a:avLst/>
          </a:prstGeo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82390" y="4876800"/>
            <a:ext cx="2164705" cy="1623529"/>
          </a:xfr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9377" y="152400"/>
            <a:ext cx="2608223" cy="1745999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497519"/>
            <a:ext cx="4560000" cy="3052561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1905000" y="5638800"/>
            <a:ext cx="252344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 Sapata de fundação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Estrutura perfil comercial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5029200" y="2004536"/>
            <a:ext cx="16081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rgbClr val="FFC000"/>
                </a:solidFill>
              </a:rPr>
              <a:t>Produtos: CM1000/42 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12" name="Imagem 11" descr="IMAG14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1800" y="4010719"/>
            <a:ext cx="1623529" cy="2173762"/>
          </a:xfrm>
          <a:prstGeom prst="rect">
            <a:avLst/>
          </a:prstGeo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CM500-90 Wall_CM1000-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2819400"/>
            <a:ext cx="7228258" cy="2980461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1219200" y="990600"/>
            <a:ext cx="6705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As coberturas metálicas tradicionais podem ser em painel sandwich, simples ou duplas.</a:t>
            </a:r>
          </a:p>
          <a:p>
            <a:r>
              <a:rPr lang="pt-PT" sz="1400" dirty="0" smtClean="0"/>
              <a:t>Para maior conforto térmico e acústico, as coberturas duplas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recorrem a perfis em aço galvanizado e ao revestimento com lã de rocha. </a:t>
            </a:r>
          </a:p>
          <a:p>
            <a:endParaRPr lang="pt-PT" sz="1400" dirty="0" smtClean="0"/>
          </a:p>
          <a:p>
            <a:r>
              <a:rPr lang="pt-PT" sz="1400" dirty="0" smtClean="0"/>
              <a:t>A espessura do isolamento pode variar entre os 50mm e os 120mm, dependendo do nível de conforto pretendido no interior.</a:t>
            </a:r>
            <a:endParaRPr lang="pt-PT" sz="14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5477038" y="5994484"/>
            <a:ext cx="29049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>
                <a:solidFill>
                  <a:schemeClr val="bg1"/>
                </a:solidFill>
              </a:rPr>
              <a:t>Pormenor de Cobertura tradicional dupla</a:t>
            </a:r>
            <a:endParaRPr lang="pt-PT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67494"/>
            <a:ext cx="7848600" cy="951706"/>
          </a:xfrm>
        </p:spPr>
        <p:txBody>
          <a:bodyPr/>
          <a:lstStyle/>
          <a:p>
            <a:r>
              <a:rPr lang="pt-PT" dirty="0" smtClean="0"/>
              <a:t>Curriculum da Empresa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1882808"/>
            <a:ext cx="92964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PT" sz="1600" dirty="0" smtClean="0"/>
              <a:t>              No contexto nacional a </a:t>
            </a:r>
            <a:r>
              <a:rPr lang="pt-PT" sz="1600" dirty="0" err="1" smtClean="0"/>
              <a:t>CoberMetal</a:t>
            </a:r>
            <a:r>
              <a:rPr lang="pt-PT" sz="1600" dirty="0" smtClean="0"/>
              <a:t> colaborou já com diversos parceiros na </a:t>
            </a:r>
            <a:r>
              <a:rPr lang="pt-PT" sz="1600" dirty="0" err="1" smtClean="0"/>
              <a:t>concepção</a:t>
            </a:r>
            <a:r>
              <a:rPr lang="pt-PT" sz="1600" dirty="0" smtClean="0"/>
              <a:t>/construção de inúmeras obras que se revelaram desafios superados.  Apresentamos aqui algumas delas, como demonstração do universo em que nos inserimos e da ampla capacidade produtiva que a nossa empresa possui.</a:t>
            </a:r>
          </a:p>
          <a:p>
            <a:pPr>
              <a:buNone/>
            </a:pPr>
            <a:endParaRPr lang="pt-PT" sz="1600" dirty="0" smtClean="0"/>
          </a:p>
          <a:p>
            <a:pPr>
              <a:buNone/>
            </a:pPr>
            <a:r>
              <a:rPr lang="pt-PT" sz="1600" dirty="0" smtClean="0"/>
              <a:t>                                                     TRABALHOS EXECUTADOS</a:t>
            </a:r>
          </a:p>
          <a:p>
            <a:pPr>
              <a:buNone/>
            </a:pPr>
            <a:endParaRPr lang="pt-PT" sz="1600" dirty="0" smtClean="0"/>
          </a:p>
          <a:p>
            <a:pPr>
              <a:buNone/>
            </a:pPr>
            <a:r>
              <a:rPr lang="pt-PT" sz="1400" dirty="0" smtClean="0"/>
              <a:t>   Soares da Costa 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2003</a:t>
            </a:r>
            <a:r>
              <a:rPr lang="pt-PT" sz="1400" dirty="0" smtClean="0"/>
              <a:t>- Execução da cobertura do estádio da Cidade de Coimbra</a:t>
            </a:r>
          </a:p>
          <a:p>
            <a:pPr>
              <a:buNone/>
            </a:pPr>
            <a:r>
              <a:rPr lang="pt-PT" sz="1400" dirty="0" smtClean="0"/>
              <a:t> Ferrovial Agroman,SA-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2003</a:t>
            </a:r>
            <a:r>
              <a:rPr lang="pt-PT" sz="1400" dirty="0" smtClean="0"/>
              <a:t>-Execução da cobertura da estação ferroviária Roma- Areeiro</a:t>
            </a:r>
          </a:p>
          <a:p>
            <a:pPr>
              <a:buNone/>
            </a:pPr>
            <a:r>
              <a:rPr lang="pt-PT" sz="1400" dirty="0" smtClean="0"/>
              <a:t>                Instituto Piaget- 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2004-</a:t>
            </a:r>
            <a:r>
              <a:rPr lang="pt-PT" sz="1400" dirty="0" smtClean="0"/>
              <a:t> Execução do revestimento da fachada </a:t>
            </a:r>
          </a:p>
          <a:p>
            <a:pPr>
              <a:buNone/>
            </a:pPr>
            <a:r>
              <a:rPr lang="pt-PT" sz="1400" dirty="0" smtClean="0"/>
              <a:t>CP </a:t>
            </a:r>
            <a:r>
              <a:rPr lang="pt-PT" sz="1400" dirty="0" err="1" smtClean="0"/>
              <a:t>Caminhos-de-Ferro</a:t>
            </a:r>
            <a:r>
              <a:rPr lang="pt-PT" sz="1400" dirty="0" smtClean="0"/>
              <a:t> Portugueses-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2006</a:t>
            </a:r>
            <a:r>
              <a:rPr lang="pt-PT" sz="1400" dirty="0" smtClean="0"/>
              <a:t>-Projeto,execuçãoda estrutura e cobertura das Oficinas</a:t>
            </a:r>
          </a:p>
          <a:p>
            <a:pPr>
              <a:buNone/>
            </a:pPr>
            <a:r>
              <a:rPr lang="pt-PT" sz="1400" dirty="0" err="1" smtClean="0"/>
              <a:t>Constrope</a:t>
            </a:r>
            <a:r>
              <a:rPr lang="pt-PT" sz="1400" dirty="0" smtClean="0"/>
              <a:t> SA- 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2007</a:t>
            </a:r>
            <a:r>
              <a:rPr lang="pt-PT" sz="1400" dirty="0" smtClean="0"/>
              <a:t>- Projeto e execução de estrutura e cobertura metálica de instalações fabris</a:t>
            </a:r>
          </a:p>
          <a:p>
            <a:pPr>
              <a:buNone/>
            </a:pPr>
            <a:r>
              <a:rPr lang="pt-PT" sz="1400" dirty="0" smtClean="0"/>
              <a:t>Construcentro,Lda-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2008</a:t>
            </a:r>
            <a:r>
              <a:rPr lang="pt-PT" sz="1400" dirty="0" smtClean="0"/>
              <a:t>- Execução de </a:t>
            </a:r>
            <a:r>
              <a:rPr lang="pt-PT" sz="1400" dirty="0" err="1" smtClean="0"/>
              <a:t>estrutura,cobertura</a:t>
            </a:r>
            <a:r>
              <a:rPr lang="pt-PT" sz="1400" dirty="0" smtClean="0"/>
              <a:t> e revestimento das instalações comerciais</a:t>
            </a:r>
          </a:p>
          <a:p>
            <a:pPr>
              <a:buNone/>
            </a:pPr>
            <a:r>
              <a:rPr lang="pt-PT" sz="1400" dirty="0" smtClean="0"/>
              <a:t>EuroNormandieSARL-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2009</a:t>
            </a:r>
            <a:r>
              <a:rPr lang="pt-PT" sz="1400" dirty="0" smtClean="0"/>
              <a:t>- Projeto e execução de estrutura e cobertura metálica de instalações fabris</a:t>
            </a:r>
          </a:p>
          <a:p>
            <a:pPr>
              <a:buNone/>
            </a:pPr>
            <a:r>
              <a:rPr lang="pt-PT" sz="1400" dirty="0" smtClean="0"/>
              <a:t>          Secil 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2009</a:t>
            </a:r>
            <a:r>
              <a:rPr lang="pt-PT" sz="1400" dirty="0" smtClean="0"/>
              <a:t>- Projeto e execução de estrutura e cobertura metálica de instalações fabris</a:t>
            </a:r>
          </a:p>
          <a:p>
            <a:pPr>
              <a:buNone/>
            </a:pPr>
            <a:r>
              <a:rPr lang="pt-PT" sz="1400" dirty="0" smtClean="0"/>
              <a:t>        Couvermetal-</a:t>
            </a:r>
            <a:r>
              <a:rPr lang="pt-PT" sz="1400" dirty="0" smtClean="0">
                <a:solidFill>
                  <a:schemeClr val="accent5">
                    <a:lumMod val="75000"/>
                  </a:schemeClr>
                </a:solidFill>
              </a:rPr>
              <a:t>2003-2013</a:t>
            </a:r>
            <a:r>
              <a:rPr lang="pt-PT" sz="1400" dirty="0" smtClean="0"/>
              <a:t>-Mais de 1.000.000m2  de coberturas Autoportantes em Marrocos 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sz="2800" dirty="0" smtClean="0"/>
              <a:t>Internacionalização</a:t>
            </a:r>
            <a:endParaRPr lang="pt-PT" sz="2800" dirty="0"/>
          </a:p>
        </p:txBody>
      </p:sp>
      <p:pic>
        <p:nvPicPr>
          <p:cNvPr id="7" name="Marcador de Posição de Conteúdo 6" descr="CIMG0006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68275" y="381397"/>
            <a:ext cx="2879724" cy="2159793"/>
          </a:xfrm>
        </p:spPr>
      </p:pic>
      <p:pic>
        <p:nvPicPr>
          <p:cNvPr id="8" name="Imagem 7" descr="DSC00175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847786"/>
            <a:ext cx="1923297" cy="1442473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304800" y="2743200"/>
            <a:ext cx="8839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Ao longo dos anos , 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tem produzido e executado obras  em diversos Continentes.</a:t>
            </a:r>
          </a:p>
          <a:p>
            <a:r>
              <a:rPr lang="pt-PT" sz="1400" dirty="0" smtClean="0"/>
              <a:t>Em colaboração com projetistas de todo o mundo, as nossas equipas de conceção , fabrico e montagem, adquiriram experiência no mercado internacional.</a:t>
            </a:r>
          </a:p>
          <a:p>
            <a:r>
              <a:rPr lang="pt-PT" sz="1400" dirty="0" smtClean="0"/>
              <a:t>Para nós a distância não é uma barreira.   </a:t>
            </a:r>
          </a:p>
          <a:p>
            <a:endParaRPr lang="pt-PT" sz="1400" dirty="0"/>
          </a:p>
        </p:txBody>
      </p:sp>
      <p:pic>
        <p:nvPicPr>
          <p:cNvPr id="10" name="Imagem 9" descr="DSC00203fachad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79975" y="4038600"/>
            <a:ext cx="3090672" cy="2318004"/>
          </a:xfrm>
          <a:prstGeom prst="rect">
            <a:avLst/>
          </a:prstGeom>
        </p:spPr>
      </p:pic>
      <p:pic>
        <p:nvPicPr>
          <p:cNvPr id="12" name="Imagem 11" descr="image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7200" y="147146"/>
            <a:ext cx="914400" cy="61485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Users\Grosso\Desktop\fotos pp cobermetal\infras desp\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"/>
            <a:ext cx="2400000" cy="1800000"/>
          </a:xfrm>
          <a:prstGeom prst="rect">
            <a:avLst/>
          </a:prstGeom>
          <a:noFill/>
        </p:spPr>
      </p:pic>
      <p:pic>
        <p:nvPicPr>
          <p:cNvPr id="5" name="Imagem 4" descr="DSC009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457200"/>
            <a:ext cx="2286000" cy="1800000"/>
          </a:xfrm>
          <a:prstGeom prst="rect">
            <a:avLst/>
          </a:prstGeom>
        </p:spPr>
      </p:pic>
      <p:pic>
        <p:nvPicPr>
          <p:cNvPr id="6" name="Imagem 5" descr="DSC009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82000" y="481971"/>
            <a:ext cx="2400000" cy="1750458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04800" y="3162181"/>
            <a:ext cx="8686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A nossa vasta gama de produtos, a capacidade de cálculo estrutural e o </a:t>
            </a:r>
            <a:r>
              <a:rPr lang="pt-PT" sz="1400" i="1" dirty="0" smtClean="0"/>
              <a:t>know-how </a:t>
            </a:r>
            <a:r>
              <a:rPr lang="pt-PT" sz="1400" dirty="0" smtClean="0"/>
              <a:t>acumulado, permitem-nos responder aos desafios de uma forma segura, económica e eficiente.</a:t>
            </a:r>
          </a:p>
          <a:p>
            <a:r>
              <a:rPr lang="pt-PT" sz="1400" dirty="0" smtClean="0"/>
              <a:t>Temos soluções , os meios e a vontade de as implementar !  </a:t>
            </a:r>
            <a:r>
              <a:rPr lang="pt-PT" dirty="0" smtClean="0"/>
              <a:t>  </a:t>
            </a:r>
            <a:endParaRPr lang="pt-PT" dirty="0"/>
          </a:p>
        </p:txBody>
      </p:sp>
      <p:sp>
        <p:nvSpPr>
          <p:cNvPr id="8" name="Rectângulo 7"/>
          <p:cNvSpPr/>
          <p:nvPr/>
        </p:nvSpPr>
        <p:spPr>
          <a:xfrm>
            <a:off x="152400" y="2286000"/>
            <a:ext cx="243840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050" dirty="0" smtClean="0"/>
              <a:t>Complexo  cobertura </a:t>
            </a:r>
            <a:r>
              <a:rPr lang="pt-PT" sz="1050" dirty="0" err="1" smtClean="0"/>
              <a:t>EstorilTénis</a:t>
            </a:r>
            <a:endParaRPr lang="pt-PT" sz="1050" dirty="0" smtClean="0"/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 CM1064/18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2971800" y="22860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Cobertura bancada l Figueiró dos Vinhos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Estrutura Perfis comercial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Cobertura1100/30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5867400" y="2286000"/>
            <a:ext cx="4572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Centro Inspeção veículos  l Almada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CM1100/30; CM1000/42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27650" name="AutoShape 2" descr="View Centro de Inspecções.JPG in slide show"/>
          <p:cNvSpPr>
            <a:spLocks noChangeAspect="1" noChangeArrowheads="1"/>
          </p:cNvSpPr>
          <p:nvPr/>
        </p:nvSpPr>
        <p:spPr bwMode="auto">
          <a:xfrm>
            <a:off x="63500" y="-723900"/>
            <a:ext cx="2076450" cy="1514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1" name="Imagem 10" descr="GetAttachmen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86400" y="4122600"/>
            <a:ext cx="2438400" cy="1440000"/>
          </a:xfrm>
          <a:prstGeom prst="rect">
            <a:avLst/>
          </a:prstGeom>
        </p:spPr>
      </p:pic>
      <p:sp>
        <p:nvSpPr>
          <p:cNvPr id="12" name="Rectângulo 11"/>
          <p:cNvSpPr/>
          <p:nvPr/>
        </p:nvSpPr>
        <p:spPr>
          <a:xfrm>
            <a:off x="152400" y="5638800"/>
            <a:ext cx="4572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Estação Captação de Água   l   Barragem Hassan (Marrocos)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Flutuadores ,passadiço e guarda-corpos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13" name="Imagem 12" descr="GetAttachment[1]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0199" y="4114800"/>
            <a:ext cx="2560001" cy="1440000"/>
          </a:xfrm>
          <a:prstGeom prst="rect">
            <a:avLst/>
          </a:prstGeom>
        </p:spPr>
      </p:pic>
      <p:pic>
        <p:nvPicPr>
          <p:cNvPr id="15" name="Imagem 14" descr="321871_180204158733170_1846125327_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" y="4122600"/>
            <a:ext cx="2560000" cy="1440000"/>
          </a:xfrm>
          <a:prstGeom prst="rect">
            <a:avLst/>
          </a:prstGeom>
        </p:spPr>
      </p:pic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38800" y="3402600"/>
            <a:ext cx="3200400" cy="2400300"/>
          </a:xfr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4400" y="202200"/>
            <a:ext cx="2880000" cy="2160000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313800"/>
            <a:ext cx="4560000" cy="342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762000" y="3690119"/>
            <a:ext cx="410115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NOKIA  l Finlândia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Produtos:  CM1000/42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Chapa Régua </a:t>
            </a:r>
            <a:r>
              <a:rPr lang="pt-PT" sz="1050" dirty="0" err="1" smtClean="0">
                <a:solidFill>
                  <a:srgbClr val="FFC000"/>
                </a:solidFill>
              </a:rPr>
              <a:t>Maxperfil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518850" y="5791200"/>
            <a:ext cx="1790875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 l Espanha</a:t>
            </a:r>
          </a:p>
          <a:p>
            <a:r>
              <a:rPr lang="pt-PT" sz="1050" dirty="0" err="1" smtClean="0">
                <a:solidFill>
                  <a:srgbClr val="FFC000"/>
                </a:solidFill>
              </a:rPr>
              <a:t>Produtos:Cassete</a:t>
            </a:r>
            <a:r>
              <a:rPr lang="pt-PT" sz="1050" dirty="0" smtClean="0">
                <a:solidFill>
                  <a:srgbClr val="FFC000"/>
                </a:solidFill>
              </a:rPr>
              <a:t> 500/90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CM1100/30 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7010400" y="5867400"/>
            <a:ext cx="160813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SPK  l Inglaterra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Produtos:  CM1100/30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7162800" y="2438400"/>
            <a:ext cx="1608133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CARMO  l   França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Produtos:  CM1100/30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Policarbonato1100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12" name="Picture 4" descr="C:\Users\Grosso\Desktop\Trabalho Marrocos\fotos p martinho\album\DSC04153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81000" y="4267200"/>
            <a:ext cx="3048000" cy="2286000"/>
          </a:xfrm>
          <a:prstGeom prst="rect">
            <a:avLst/>
          </a:prstGeom>
          <a:noFill/>
        </p:spPr>
      </p:pic>
      <p:sp>
        <p:nvSpPr>
          <p:cNvPr id="13" name="CaixaDeTexto 12"/>
          <p:cNvSpPr txBox="1"/>
          <p:nvPr/>
        </p:nvSpPr>
        <p:spPr>
          <a:xfrm>
            <a:off x="5105400" y="2590800"/>
            <a:ext cx="1521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Europa</a:t>
            </a:r>
            <a:endParaRPr lang="pt-PT" sz="3600" b="1" dirty="0">
              <a:solidFill>
                <a:srgbClr val="FFC000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304800"/>
            <a:ext cx="3200400" cy="2400300"/>
          </a:xfr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152400"/>
            <a:ext cx="2880000" cy="2160000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2895600"/>
            <a:ext cx="4560000" cy="342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394650" y="3733800"/>
            <a:ext cx="41011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Chile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CM750/260; translúcida 750.8m 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343400" y="6366302"/>
            <a:ext cx="4267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Venezuela   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Produtos:  CM880/125 ; translúcida 880.7m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838200" y="2743200"/>
            <a:ext cx="290175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 Venezuela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CM880/125  ;translúcida 880.4m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7543800" y="609600"/>
            <a:ext cx="1608133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 Brasil</a:t>
            </a:r>
          </a:p>
          <a:p>
            <a:r>
              <a:rPr lang="pt-PT" sz="1050" dirty="0" smtClean="0"/>
              <a:t> </a:t>
            </a:r>
            <a:r>
              <a:rPr lang="pt-PT" sz="1050" dirty="0" smtClean="0">
                <a:solidFill>
                  <a:srgbClr val="FFC000"/>
                </a:solidFill>
              </a:rPr>
              <a:t>Produtos: CM880/125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Translúcida 880.2,5m  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12" name="Picture 4" descr="C:\Users\Grosso\Desktop\Trabalho Marrocos\fotos p martinho\album\DSC04153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81000" y="4267200"/>
            <a:ext cx="3048000" cy="2286000"/>
          </a:xfrm>
          <a:prstGeom prst="rect">
            <a:avLst/>
          </a:prstGeom>
          <a:noFill/>
        </p:spPr>
      </p:pic>
      <p:sp>
        <p:nvSpPr>
          <p:cNvPr id="13" name="Rectângulo 12"/>
          <p:cNvSpPr/>
          <p:nvPr/>
        </p:nvSpPr>
        <p:spPr>
          <a:xfrm>
            <a:off x="3962400" y="2362200"/>
            <a:ext cx="3028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Amér</a:t>
            </a:r>
            <a:r>
              <a:rPr lang="pt-PT" sz="3600" b="1" dirty="0" smtClean="0">
                <a:solidFill>
                  <a:srgbClr val="FFC000"/>
                </a:solidFill>
                <a:latin typeface="Chiller" pitchFamily="82" charset="0"/>
              </a:rPr>
              <a:t>i</a:t>
            </a:r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ca do sul</a:t>
            </a:r>
            <a:endParaRPr lang="pt-PT" sz="3600" b="1" dirty="0">
              <a:solidFill>
                <a:srgbClr val="FFC000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9fach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38800" y="3402600"/>
            <a:ext cx="3200400" cy="2400300"/>
          </a:xfrm>
        </p:spPr>
      </p:pic>
      <p:pic>
        <p:nvPicPr>
          <p:cNvPr id="6" name="Imagem 5" descr="SUNVIAUTO FZ Tan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4400" y="202200"/>
            <a:ext cx="2880000" cy="2160000"/>
          </a:xfrm>
          <a:prstGeom prst="rect">
            <a:avLst/>
          </a:prstGeom>
        </p:spPr>
      </p:pic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313800"/>
            <a:ext cx="4560000" cy="3420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533400" y="3733800"/>
            <a:ext cx="432975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Angola                             </a:t>
            </a:r>
          </a:p>
          <a:p>
            <a:r>
              <a:rPr lang="pt-PT" sz="1050" dirty="0" err="1" smtClean="0">
                <a:solidFill>
                  <a:srgbClr val="FFC000"/>
                </a:solidFill>
              </a:rPr>
              <a:t>Produtos:Vigas</a:t>
            </a:r>
            <a:r>
              <a:rPr lang="pt-PT" sz="1050" dirty="0" smtClean="0">
                <a:solidFill>
                  <a:srgbClr val="FFC000"/>
                </a:solidFill>
              </a:rPr>
              <a:t>  de suporte em Perfil Comercial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Caleira chapa lacada 1,25mm; CM880/125 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518850" y="5791200"/>
            <a:ext cx="166423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Marrocos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Produtos: Vigas treliça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7010400" y="5867400"/>
            <a:ext cx="1879041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Cabo Verde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Produtos:  CM880/125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                    Translúcida880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7162800" y="2438400"/>
            <a:ext cx="1981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Guiné Bissau</a:t>
            </a:r>
          </a:p>
          <a:p>
            <a:r>
              <a:rPr lang="pt-PT" sz="1050" dirty="0" smtClean="0"/>
              <a:t> </a:t>
            </a:r>
            <a:r>
              <a:rPr lang="pt-PT" sz="1050" dirty="0" smtClean="0">
                <a:solidFill>
                  <a:srgbClr val="FFC000"/>
                </a:solidFill>
              </a:rPr>
              <a:t>Produtos: CM750/260 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12" name="Picture 4" descr="C:\Users\Grosso\Desktop\Trabalho Marrocos\fotos p martinho\album\DSC041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267200"/>
            <a:ext cx="3048000" cy="2286000"/>
          </a:xfrm>
          <a:prstGeom prst="rect">
            <a:avLst/>
          </a:prstGeom>
          <a:noFill/>
        </p:spPr>
      </p:pic>
      <p:sp>
        <p:nvSpPr>
          <p:cNvPr id="13" name="Rectângulo 12"/>
          <p:cNvSpPr/>
          <p:nvPr/>
        </p:nvSpPr>
        <p:spPr>
          <a:xfrm>
            <a:off x="5029200" y="2706469"/>
            <a:ext cx="14237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Áfr</a:t>
            </a:r>
            <a:r>
              <a:rPr lang="pt-PT" sz="3600" dirty="0" smtClean="0">
                <a:solidFill>
                  <a:srgbClr val="FFC000"/>
                </a:solidFill>
                <a:latin typeface="Brush Script MT" pitchFamily="66" charset="0"/>
              </a:rPr>
              <a:t>i</a:t>
            </a:r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ca</a:t>
            </a:r>
            <a:endParaRPr lang="pt-PT" sz="3600" b="1" dirty="0">
              <a:solidFill>
                <a:srgbClr val="FFC000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CIMG0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677035"/>
            <a:ext cx="4560000" cy="2693529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762000" y="3810000"/>
            <a:ext cx="41011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50" dirty="0" smtClean="0"/>
              <a:t>Macau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CM930/50 Archi  </a:t>
            </a:r>
            <a:endParaRPr lang="pt-PT" sz="1050" dirty="0">
              <a:solidFill>
                <a:srgbClr val="FFC000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518850" y="5791200"/>
            <a:ext cx="160813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50" dirty="0" smtClean="0"/>
              <a:t>Coreia</a:t>
            </a:r>
          </a:p>
          <a:p>
            <a:r>
              <a:rPr lang="pt-PT" sz="1050" dirty="0" smtClean="0">
                <a:solidFill>
                  <a:srgbClr val="FFC000"/>
                </a:solidFill>
              </a:rPr>
              <a:t>Produtos: CM1100/30 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12" name="Picture 4" descr="C:\Users\Grosso\Desktop\Trabalho Marrocos\fotos p martinho\album\DSC04153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57800" y="4267200"/>
            <a:ext cx="3048000" cy="2286000"/>
          </a:xfrm>
          <a:prstGeom prst="rect">
            <a:avLst/>
          </a:prstGeom>
          <a:noFill/>
        </p:spPr>
      </p:pic>
      <p:sp>
        <p:nvSpPr>
          <p:cNvPr id="13" name="CaixaDeTexto 12"/>
          <p:cNvSpPr txBox="1"/>
          <p:nvPr/>
        </p:nvSpPr>
        <p:spPr>
          <a:xfrm>
            <a:off x="5105400" y="2590800"/>
            <a:ext cx="1016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Ás</a:t>
            </a:r>
            <a:r>
              <a:rPr lang="pt-PT" sz="3600" b="1" dirty="0" smtClean="0">
                <a:solidFill>
                  <a:srgbClr val="FFC000"/>
                </a:solidFill>
                <a:latin typeface="Chiller" pitchFamily="82" charset="0"/>
              </a:rPr>
              <a:t>i</a:t>
            </a:r>
            <a:r>
              <a:rPr lang="pt-PT" sz="3600" b="1" dirty="0" smtClean="0">
                <a:solidFill>
                  <a:srgbClr val="FFC000"/>
                </a:solidFill>
                <a:latin typeface="Bradley Hand ITC" pitchFamily="66" charset="0"/>
              </a:rPr>
              <a:t>a</a:t>
            </a:r>
            <a:endParaRPr lang="pt-PT" sz="3600" b="1" dirty="0">
              <a:solidFill>
                <a:srgbClr val="FFC000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ângulo 2"/>
          <p:cNvSpPr/>
          <p:nvPr/>
        </p:nvSpPr>
        <p:spPr>
          <a:xfrm>
            <a:off x="3733800" y="5500554"/>
            <a:ext cx="4572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050" dirty="0" smtClean="0"/>
              <a:t>Estádio Cidade de Coimbra  </a:t>
            </a:r>
          </a:p>
          <a:p>
            <a:r>
              <a:rPr lang="pt-PT" sz="1050" dirty="0" smtClean="0"/>
              <a:t>SOARES DA COSTA / ABRANTINA</a:t>
            </a:r>
          </a:p>
          <a:p>
            <a:endParaRPr lang="pt-PT" sz="1050" dirty="0" smtClean="0"/>
          </a:p>
          <a:p>
            <a:r>
              <a:rPr lang="pt-PT" sz="1050" dirty="0" smtClean="0">
                <a:solidFill>
                  <a:srgbClr val="FFC000"/>
                </a:solidFill>
              </a:rPr>
              <a:t>Produtos: estrutura de suporte da cobertura; CM1000/42; chapa galvanizada</a:t>
            </a:r>
            <a:endParaRPr lang="pt-PT" sz="1050" dirty="0">
              <a:solidFill>
                <a:srgbClr val="FFC000"/>
              </a:solidFill>
            </a:endParaRPr>
          </a:p>
        </p:txBody>
      </p:sp>
      <p:pic>
        <p:nvPicPr>
          <p:cNvPr id="45058" name="Picture 2" descr="http://3.bp.blogspot.com/_ycZvUsEUK_I/TJ03tMfUEWI/AAAAAAAAA8c/LBY8DlRWGAE/s0/U2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09600"/>
            <a:ext cx="4038600" cy="2690118"/>
          </a:xfrm>
          <a:prstGeom prst="rect">
            <a:avLst/>
          </a:prstGeom>
          <a:noFill/>
        </p:spPr>
      </p:pic>
      <p:sp>
        <p:nvSpPr>
          <p:cNvPr id="45060" name="AutoShape 4" descr="data:image/jpeg;base64,/9j/4AAQSkZJRgABAQAAAQABAAD/2wCEAAkGBhQSERUUEhQWFRUWFRcUGBgYFxcYGBoXFxUWFBcXGBUYHSYeGBwkGRQXHy8gIycpLCwsFR4xNTAqNSYrLCkBCQoKDgwOGg8PGiwlHyQsLCwsKSwvLCwsKSksLCwsLCwsLCwsKiwsLCwsLCkpKSwsLCwpLCwsLCwsLCwpLCwsLP/AABEIAKgBLAMBIgACEQEDEQH/xAAcAAABBQEBAQAAAAAAAAAAAAADAAECBAUGBwj/xABIEAABAgQDBAYHBAcHAwUAAAABAhEAAyExBBJBBVFhcQYTIoGRoTJCUrHB0fAHFHLhI0NigpKi8RUWM1OTstKDwvI0Y3Oz4v/EABkBAAMBAQEAAAAAAAAAAAAAAAECAwAEBf/EAC0RAAICAQQCAQMDAwUAAAAAAAABAhEDEiExURNBBBQikSOx8GHB0TJCUmJx/9oADAMBAAIRAxEAPwDvJuGUkteAKTwaNY5kmsDmIzXEepHL2ebLF0ZgQ8OMOYuLwpTasTYtZ+6KPJ0IsfZnKltEcsaHVoN3BiBwwgrKvYvifopNCaCKQxhARSydE5eCUQ8PLQUmwPc8JMw74mjEERN6iq0kkL1JruEX8Ng0KDl3igrEPoBFzDY3KGMRmpVsVg43uWVbMQKkU5tCTs2WS4J7jEpOISq78o0sKQmlI5pZJR5bOlQjLgyjgkPe0GmqAAKTaLE3ZaVEsSO+Ka9l6AkwynGXLFcWuESk4o8IebMJNDFj+zkJSHJfWJy8PK3ecK5w5QdEuGZypZuBaLCJSiK0i/Jlp0b3wiADVoDyjLGUTswlNTWKp2aoFmc05VjeSoRKAs8kZ4Ysz8Hg+rLkvwaLf3kbjEZobfEZaheJyerdjpadkFlp1aCFQgUycwjPmTnMBKxm6NLr074dK3igiXwMWZS2jNIybLMKICZE4QYURWlxWILxAAcloqTMYCklZ6tOUvVlAitFAtYQTDTJLXoIo4qYc6cqmAcEEBlHS9RY7o53pL9qcjDK/RqTMIzBTk/u5SL1ru8Y8y279omIxhOVQSktZmo7dkUcPcuYpr7IeFej0XH9LsNhUABWbKxSHcVJK0lRfyzX5x51tvp8qaoFALBSihSipkhTAgKuQwF+Mc3MlqzZlnrDxJfu0goxYsRk/Fbxt5wssrfBSOJLkIoqm9qYsq4A9nwEQ+5o0KhyJaGXhkXduILfkYCrGkUCgRvKT8CIlbZXg+keva8QnTQdIszJ4aM6fWzx2R3OWQ5XW8WsOsxnhZF4MJu6NICDYoBV6Qk4YGKi5pMEk4hoa2lsCk2PM2cOMV/up3RoDEg6t3CKsydlNIaOaSElhiwH3dW4xIYVRsk+BiatowbDbVIMO88uhfBHsqKlEFiCDxg8iYlmIge0MapSnaKK8RAeRyQVjUWbMuYkcoMraCRaOdTjIRxkTcb5KKVcHRo2kIgced8YUrFwb7xC6aDqNJeMJ1gYxUZ5nwxnQ1As1Je0Sk0MWJ2PzB3rGCJsTE2FaQykzosNiXAcxrylOI5HDz46PDy5mW4iEkViy4SLRV+59u/Z3CIhKnsXg6c40B74XgYbEUFADwiipyoFSQnh74PipEwlw3jERLmFs6e9xDLYVl6UoEUhE14RVK8lSWG6/gO+Ku1duy5UsrWoIAD1ZzwAJFYUY1VLAvFeftFCElS1BCd6i3vjyrpF9sktDpwzzF2zqYJ7vrS0eZbZ6Y4jEqzT1rIOgNOUYJ6z0l+1TDyFESSZy97UHL6Eeb7Y6a4rGE5llKfZSRTueOflzEmiFN+L6eJTZo/WAHiK+TgiFcmGiWVnzIz7y9fM/GALwaSeyrIrcXHmawjiSaJNNxrx5+cNMStXp1HCv8sDcIIYxcs3B8/5hBVbXJpQef14QkSR6pYjf/xMCmyQzlv3Sx/hN4OwAsuQk1zeEGEoiwSeJDH4xkmh7J77GCpxyxr4iDRj6kXMgalwPrYGSY6Ec4UkRHkYCpREQzGMAIsGBrQYZzD9cRcQbZqJIlGGMk8YfrHhhOIgWw0gKpShDdt6NE5k0wwXDWLRYUuYoMW8YqKwSjBhNgqcRC21wNSZnT8K0VjhzGpiphIpFYIVDKTA0UcqhE+tUA7RbW8BUTB1AoCMXDjFxLKPoRMEQNRqAjFxcw+KSbxWKE7oiqWI3JuDaw20Ep0BjQT0kTYAiOUAhzzhHjGU6O3k7ZQdYKva6N5jh0TCElT0HEeA3ngIobS6Xy5ABUsC7hTF92VNzv8Aqs3FIdSbPQlbdQA5Ja3fdvAGKWM6ZyJaSVrCBoSa8aXjxLbH2kTZhaSOAUq7CwCeUcnidrKmKzTlKUr9pyBya3hCbDqz1LpH9tTZk4RL/wDuKBPgNO/yjzbaHSKbilZp0xUx9HZuQeKasSk/tHx+RgEyWFGzeZ86wLGLip2Uagbil/MRW64OcqT3Etxo3w1gKsOoWUORofAwM4g6jvFPMQKDYVUsKOgO4Ag+DRAoUmz94+hCGN0o3FjBZLqp2jyqPCCAgnHvRSQYn97Hq05mn13x0ON6DT5UgTpsvKkkJALJXmIzeiS7ZWL8RHMTcMAbtzI9wrGVMwSaVKux5QkoHEHj8oEEEV7TEtQEAnmbwpmYXQR+IH3GkEAfOLEPy+UQzJ1B8YjLWLLKgODN4CNHDy0EdmUpY9rIfkYHAT1fZ3TrDkDN1kknRSUzE9y0kFuSY18JtqVMbqsRJWd2cIV/DMynyjw9t6n5KYd4EOnFJFEv4J9/5wFOSC8cWfQ6Uq1Spt+WnikkQykE2jwHD7TnIqmYqUf2SpJ/ljaw/T/GSx/6lagPbWF//YD8YfysR4keurQdFQNSD7UeZSPtUxZumVM/FKSP9hST5Rdl/air18PLP4TNT4OpXuh1mEeE7pctQsT4w6QvUxxSftXlGhkLB3pmgjwMsQRP2nYc+kmaP9NX/cIfypi+Jo7UPviQRuMcUr7ScNYGbxeWn4TC8ET9oeG9tQ/cV8Hga0HQzryFbvMQRMstUgRxg+0OQbLf91Y/7YdfT+Q3p8bL/wCMbUgaWdcuY2sCOIMcl/fmQfWPgflA5nTjD+35H5QbRqZ2XWgxXmKaORV05kCyj4Hu0hh9oUjie4/KNqRtLOsiYW0cZN+0mSPVV9d0Vpn2kp0lnxHzja0bSzuzMh0AmwJ5R5rM+01Z9FAHM19xjOxX2gYpWrDg/wCUDyJB8bPVZmJSLkCMPafTWTJDO6vZHaI7hQd8eXYrbs6YazFEbnb/AGxQVNH4eMK8jYyxo6za3T2dMJyPLG/0leNhHOTZ2Y5islR1fMTzeKxmnQ5vKIrmCxTE3bHqiwlauB8vyiJne0452+u6IJlFiQpgN5A1agN+6HlyVFuyS5YMCXO6AESik2HhT68IikqsD3RMYatQU83bwD++DowJ9oC7UFRoQVEHwrGtGqyohajoT9eEGE0DcO/4BxFrC5R6YCtHIK/5SW14QQlCQRkJAsVJQmmtwpX826F1IbRIrScCVkEIcXdmHez07hFqXJmIXlExEvMlnSSQXdJScjmoURUVDiGw2G1ygXFWNN7QSbMSkNmVU1CS2428IR5N6RRYnVvYhjpk60xZmJoO1nY7qKAMQweMSkUyIIc1zF+GUBvMRVnBSjXhX698C6oOBfj+UUSJ10WsTtMq3sTVuwCzHjWBnHkkFQzF7qUT3XiKJVRxpSprYD61g0nD2dnG7R+Pxg0gWVyoqoA5O4V8YgVlNApYbcYty5o7SQkc61PdceUBMrNUDx/rBSA2b46NLDCfKnEuSSmYgltSEK18qisRm7MQmmXEJ7OsmWefaCwb6x6hN2JiHGaVNLjKwSpLsnsZQzBrvfs8aAm7Dnj0pUxzSiCbeq4FOyLXOU1rENbOrxRZ5JiMoICVkg6qQU31YKLs0RTISaqmpJ4iaNdGQfox6tidmLUAJ0hajmP6odoZUgjNlDiju1XLvSM7aXRBNXw9+1RJdrBsrEUAcMavWGWRdC+C/Z58ZSbZ5euqgOF5YgBlOfSQBr20g3a5Z98dniOhDBgFgMCBlLhzWpA0ZuJjE2h0Qmy7AqSAS7EUBYnKakcnhlKIrxSRlfdm9ZPcuXv/AB0HGGm4ZYYJIJLt20W5hRHi0P8AcmcXNmtXvoIEcGXb6D8YYnpYRGzVj+qTpwJiM/BTE+qRYCm+nvpEE4etRv76b4gqS2/jGBRcTsiaPUVb2Ff8YFicDMSHKFMzegob96YCiQHD+G87ohMlVNX9/KD7BQWTh1EWu3qnfyixN2RMKSQk0r6KhX+HdFJMr+m/huhGWNDGCkWMPs5agLVrUK5GydOENP2TMTUB+ACvN0jxgUuX4Bn5REo3VvC7jaS7J2QpQBcB+Cv+O+kDnbJWhsqgrhUED94ARVTK38YbqDug0Ci+NmoIBVMApwe/FVIDPwAQqkxK0s/pIBcaMFF/jATI0Y33aQvuxpQ+EajUW/ueHN5hBp7PwBrFcSkJfthYdrLBbfZoQwazZCv4TDowKyPQV4fONRhp4klsoI5P8YnLUgVqoN6zJryBI98OnZ6x6hv9XiR2eo3yjmpI+MZroyr2C61Pa/RJLlwXtwoA+sDklT9lrNUBX+5w8Wzgybrlp4ZhTiwiSZSQKz0twc8xblGo1oiqU9Ziio6DhyieQa031Fe9xEFypV1TieSSeNtO+HKsOLrWrSgT8TeJPFfLLLMo8IJ1o7td3jDdcglyXIdt1NONoY4rDD1Vqeo9EaB374kNpSEsoSi4cAE8i7im+CsSSFedtgcVPL0LAWZ3VfRuBgROUgs7jhcu2vn+UWv7alkkmQmruXzHuBA1hDbjEZZckcSPlaHjFR4JynKXJVTLcglzU24Wqx8WiYwilE5ZdASxLu29heLA6SrIPZDuGyhh3uTERt+equYDuSPeKw10LuxIwc4N2DwoBU6knWukTlbEm5nYgWJpbk4iM/a8xIrMCyRagYvo2vOIysYtQdc5YvQKNhrxjWamHldHpruQK71eD5fhDTdhMWp/F/8AmAKmA/rV6+sTx90RVOmGygQKAtcC2kFSYGqPSk7OlBKgheIRMKSz4hbVcEBLBwRR3+UWZeDlhwFY0dntH72phdwFGWasHp7QrWNCf0dCkglco5qg5k2yntEpqmoAvdrRDA7Fyyw+IkpSQCJRSpSwTcEi5cmtaDWIOJ0xmuGjPmygywifjErysCcYVMVAscoQKCjsRZtWgiTk7PX7QzKZIP3oOXuApUqhNTQgs0XUbOlpUR1hy1AKUuGASB2TlZw44ZeMRXKkBOXOsuQT2UOKh7O7M4BpTvhG65K6sZQUsscuK2iCxAJxQUQSKEAy6cWILFnrHM43bWLlrKFYzFGlD1+cEHVJIdJvuI9/U4peERlyqnKYMc3Vo1NnNSK3eOXx8+QuZmOcWYApI3XCfOnKGi0/a/KJyeP0Yi56y/6ae9Xdb+8PAwuZQGbNdqnNTuod2kbCUYck5hMrqG3udx/rA5smQLdYxq5AppYX1rFbXa/KJNwMhcyZ/mTX/GPlAxOmC8yY7AvnA0uHFBGr1UkM4UXPtNxN0vaHySmYhVCwZRFjvao3c4bbtfkFx5/uv8mSqcs06yZwJUOW6zxEz12MxQL73pQP4xtTOorllOS7dpTWLOCYBNRLooJDi9CA5fcd3ugXHtAuPoy1T5jMFqd7v3AeW7UxEzZjUmK8eWnjGutMkswsRQAivN7jfAFSpVWSXJo9WGlmc30jNxXtA1RRmGev/MXTj8IczJg/WLI505c6xooTKc9gDSyi+4nthtKcIHi0pVVtXLJIB59s/RJga49m1RKPWr1mLp+0TXWEZi7dZMfgo90WZRSHeWG0ZRoXvrVqRNSkEUlhO5lK3vuOkHVHsOqLKaZqtVzP9Q/KIqWX9Jbbs5+hFuYpOqWfi26vi0BSCWyEOwFauS9G7oKdjNJIhU0Gc/vKIeJJkAen39o18Iuy5JSllA6uUs1uBgSdlpUSesAHeONaNu8IekSbK0tMpqhdHDgim6h74fJIYsmYTxUAOdIt/wBjdknOCOB+HOAnZxFKE66tppugNUZNA2k0yhY31FnTxDWP0IGmVJcPm40vX8VIvSMGntFSVAJo5NFBqlm+ngeIwIUAUA3FyBRqHf41jARX6uSxvQnT8NhmvRX8fAQUiQSCEEB7cllTPm1SQl+ED+4qd20N68AG5RHq1k1BqHNH+jB0tcoNp8MkRJcjKWYh2qDmBCgM1WAKdA0TSvDsSUkdsKZnGXK2X03Z6u8DKVDnUM25vVa1ubGBqzCjct9Tw46HfGDRakzpHZoXBUS4SygqwPasGpXWCS50lICDLJIJUVEJCi4BAaKVCHo9iaeqG7rd8MlN3pv8CbwA6S/szayEE55SSkhx2Uu4LXIa3nGunpFJ0k23dXp+7HOSyAa9qmg7jWIJKe0z76tbieVbawbYNKs3cRtyUsgmWaaHLz0A3nwgidvS0pCchGZQW/Z7teDxziUXrarHe2+H6wkOS7Bg4Ld2+sbdbh2ar0dcOmCC7yyK+1TxgMzpmgt6SGDNfi798c/I2dMIBAbWpYCJDAlN5qAbsz+Zht/ZN6fR20zpYPVB8h84p4jpGtTFrEkOTuI+MYQmnR4koml7fEx5Gm+WT1M1DtKatRUFMSBmqkChNQ9riAzJsw3W/wD1E/OA4QUXf0Fe8GAOYbTHkVybYdUgm5Sea0/OH+7Hen+IRXJMJOY2BMakC2W0ySAXKWNPSF6HcfowGbJYXDEGx45bwMZmarbuOsW1YVZlpIQpgFOQCQO0Gc2HfD6V6DbexVKuURhzJULAwNUpd2LDgYnTM7HKodAiKMOo1bR308YsYHDBcsl2IPMFLPRN3r5Qyg26GUHVgFRAwU4VbPlLcoFJkLWkKSkkHXyjaGLTIBbF4SVCD/2bN9g+UQXgZoDtxFoKjLoNMiUj6MQKIPJwalozJqA78xdoijCKV6KSrkH1arWrvg6WFwcXQBoiUpdyItnZsxierUwdzlNGu/KErY02g6tVbU3B/dDJSQVqRWzl6KVZqHiCW8BDomaEIUfaLgsAlIDM1An+YwcbFml/0Zpe1KPWu6AnCLCfRLlsrtUKFKHlFVKY6ciRSC7pPdTwvEDL9kHjvGrhvpnicnDqPoijIND/AJno03ljRoZM0gntA0IoxuGuKQzm/aKRmlymJGNmJso04k+Rgw2vM1Y9w+UV80IAQVJ+mdOmEldFlW0ysFPVpci47LcXMPhFy0OJmpzPme/OAJShlBSmVTIN5ftaUYVgWSGWVkngi+DWzypgbMQNGI9yTSBL2TLIAM0a3O8ubmhJrFCWrLZh3CGKzvPj8YZZBXgaNL+xUlmKT+XK8NM2Oolw24trRvdSM+TMKbUr8Iuy8cGqtSTq1R74p5ibwNeyJ2QQGKOFLtzECOy0vUGrCrtBsXtJaAChTvZxUxWGPmrLqBCWNhvDF2h/KuibxvmywnDJlkLzAZbAJF++l4rq2gA6kSwSwILC1zwFd0Kdi1NRGYDWw8xFWbtLsKaWl6VF6GtQz098I5djRg2tkKbjlFnL8KGgNiLxAzgfZ70v8IGtYSS4YEOli7OHSPhXdABiW9bLwZ/OFodSo67aM3ql5GduT1t9cIGnaKWqD4CHmoK1FaiSVFyWArEVSBHCsircolj/AKjq2p2eyKvZtHrW1oinaW8K8ofqB9PCMkbvf84bzB/S/qMrat+yfGD4fFBSFLJYAtU24+JEVV4LMHDAU3wCXIDFJVQkUD+l6vxh4ZU3uJNwr7UW8RjlpJBRW193vEQl7SVkWGPabcRRiHfjG4vZaVykBDKnS0gTE3UZZOVK+OVQKCeKIqf2SrSWf4a+6Fnn0OmN+n0Zpx6m9G/GBLxxCqpDOMwd3FyPD3xrf3dmf5atdbd70ilicHkJSQARffZ++F+oT4B9vQfEYFKcKlWZlMmrlQVmYNTUP5GMORgpksAJVuLByDxYFjFtOLWgpaoSorANnYpNrUJ8Y3tnYATUKmKOVKwnLlslSQynDB3Linshotr1L7RYtLlGNLxk0JylmYg314PCw89aEBCcoADWMbiujs32kdxh/wC70z20+fyjlfyKdMpqX/ExjjJ3tD+E/KJSdoTAllIzDfalGDNz11jaT0cVrNT5nziY6PD/ADB4H5wPq6A6foycNjkJDZVoBrQMxdyoEOxfeCDFFc7q1/o8QoBVXZQZjRwk3qfDjHRr6Opb/E/lr4PAz0XSsMVkj8I+cFfMXsnpowcYSkBPWuk0y5jQu4dJFio+cAVPmGpmLJD+sXrU14xup2ImSQSnOHuoU5KSPnF6WcOWBlHkMp8AQ8WWaMt0zrhidXV/g49Wck9pRJvU1p5xI7IW5SRYsQVWIpHWbUwSZMvr5UpcsyVImhS1plE5VBglJqo8ntF0zMDPUcVNM+ZMnEzTKQyEpKq5VTVVPcBCvI724HUFdaTiEbBULMP3j3QZPRiYgVGUccw53EdqOlAlUw0mVI3KA6yZ/qLc+DRlYzaCpiipZJJuVEk+dYV5H2WWJdGGNkqAuOdYGrZR1NORjWUQd/f8ojlB3n3QNchtEejCVshVx3aRL7hMpQeI90bK0je5iGXU1P1eG8jF8a9FJEualOVORL1O/ff4isVZqFJJcyz38OV40pymqTXd84yZ1STfW1+PLjDxk3yM8ko8MjMxRAZhTdcnSusQwPXYlYRmAapdxY1Otg8FwOz1TVpFgpQDsS5J0SkEqPAAx1uz9mIw+ajUIUpRDqDguSCyUgj0QSN6lFstlsceablyZi8OoqJUUAigaWlwBRqge+Jplgb9/qj3B/OAbbBSlSwo9ok0LMHdwW4xS2ntNCQhUpWbVaSdwHZs4LmKJo49MnwXp89Iu1tfz5+cc1tRWdbg9kj+tNGOkTxktbZpjjMCEuQW7SSytUunhcCEZGTMkqAKkuCO04bMKg2YVFSNRAch4wfZUXMCnNiw1pTnW2giSZP7YTw+NT9NBUFAGUgKJPpVpcANUM419rTSrnKbKIBL3I8RvgWGSPZ0ykD1U/w/GGVOliyE+H5RwsybjfbNeKXFdwrFjDbJxJGabiVoT+IueQ/KPOXxf+wyT6OwOLSBoOQEZ+0cUshpQdwXJKGrQNWMkpY0XMVxUtXkkFgIcPvPiYg4Ri+bOyHw5yVvYlgpU2WCnKlSVGpKjZgGCUu/5w2J2b1qcqylAcHsAu9RdVGrDQzQ+t9lF8D1qD4XBS5c9M8TJhWE5DVgUtlIIAsb3vXdGqdrob8vnGIJe7yES+6K9lXgYSS1u3bD9FFf7jXG2UixbwjA6Q4xJWlQ1SxqBY84sHBq4DmpI+MRXgAfSVL73V7kmDGKi7A/hwr/AFHMzsQ+qfEfCOo6B4aZOMwBaciUk1VYgZjS5SQ9A5djvMQGz5XtD92W/vIguG6RHCLyykAhQC1FYZhnEpTBJZskxVzFnOVfprchk+IoK0yX94wMSmWhRyZakVS6wFAhWrU/iMXJm1kixPhFLNKH6sfvLUf9hTDpxoHooljlLSo+KgTCZNOSWpouviR9hhtXNYKJ3AOfCLAM0j/DUnioZB4rIEUpm1VkF5igBft5QOYFBFVM4GoIL6ir/CF0Q6D9LA0jtAgsphWpDqHN0gg9xiZ2kkf5yuSZaB4qUr3RmFR4+QiGbl3uYOmPSG+mh0aE3bOgkg/jXn8kkJ8orq2vOFEsgbk5Zf8AsSHiuF8+6gg8rZ8xYdMtRG/KojxtDJVwUUIQ4M3GoVNSUlqkP6RJAUDc8oJhxlSlJ9UBNaWDCgjQOzD6y0J5rS/8KMyvKF/Z8sN2yonREsk3I9cg6ezDb1QdUU7KQmd/Kghittw8/ONI4RI/VH/rTQn+QBKvfBcMs9oIKQWFJMp1DtJ9ZQC+FzeCoivIZ0nBTFh0y1Ee0Qcv8VonNwZCSStBIbspUFGpb1XGu8GNKdsiccpmSyMxypXi52QEl2ABKSTQ0cwXomqVMxC5U/KUIQVrGTqkABiFFZIWRxUAKw6hZGWZIw5UhSjlSCSfVSCVH90VPfFyXspQICimWSWYnMv/AE0AqB5gc49Cl9PdmSkTUYaYlJlpEx0SyEqSlSSoBSUjOQl3B46W8f8A75lKQWrfKkpTLoSGIljMbP21cwYosRH6i/VGxOkyUkhYUo5VFlqCS4BI/Qodd29JSYyJmIKlBKmlodmCUpAcsOyOy9RdzGMNoKXLUqWSkIUHBU4yrejNod9nvFHG4pRYrUVE1qomlAL/AIdOEN4raJyy7HX7N2zKlTFJl5woO6yKtlJUSfSalaMxgG2ekPXhXWzAykpdBzZnQAAymsWFSTyvHHCc7ZQxAbib6+USE0rIBDMGHIOYokyWpdGtJxhyjtFUsAgozVCX3ahi1hwtAsZjEt2UJCD2qZrjs0JLsb3od0ZXXd2j61g2Gx0xAISogKoat56Q1G8r3Ls11AqUzEOzioOUBw76X74ozp2goDViXY8DcQCYk3ceMRU7coxO7LYmhSmAYEaEuSBqeJg845WHV6A1SC76uXilh8Ou9hvtGgnGkUKX5n5GMVWOTV0d9LDWJHh84SpT3c97/CA9fxVEcx3K+u6PMcm0ewoRTtFgIA08/wCkNmG4eP5wBzuHefzhifw+/wCcKUD9aP2fB/eIirEKHot3U9wgWdvW8B/SILncVH65mMakGViJh18SqBKUr9jv/wDIQEr4eJhutHDzMNTF1JBFTF+2kfun4kxELV7R7kiGC/pom/E/XfGo1r+WMUq3r7yB8IGrDAu+oY9ou27s6VggDmgf64RLq/p4KTA5Lhj5uPgP6RCfPCUlRdhx8owNu7dKCZcs1btKB8gY5w4gmrl9790XhgtW2cuT5ag6Sv8An/htTJakpndWJlP8QqAapI0F3B8CI6j7ONhTsWhaUHsS8taUK3pUgmxjjMJ0inS5M2SlTInJCVhgSQLByHA5bzHpn2cdIMDg8KVzJswLmK7SXP6sUIQirOo+kdI6JRTW5xLK1JOJtL6B5AorUVZbgOODWPHwjBErL+qlI/8AkW58Mw90d5K6QYbHyFJw7MaKJCQtI3sqve8eV9J8bLwmNRLllM2UkSyuoLuXWl0UHZa2+OdwTdROmOfa5/z9jcXiiEf4oT2m/RSwDazsn3xnT9pSs4QtS1LLUmTEovb0szeIin0h6YSUnDTcGogy1lapeTKl7doD0g1Gcu5qI4rEYtU2YuZNJUpSioneTXS3dDxxXyI/kVwj0Lb2N+55RNRLQpSc4QB1istgSFEpDtFbBdNsMvKmevEISzHIlBTcn0Qsb92kefT56lF1EmgAc2AsBwgJMUWKKIS+RNnumH2rsaXLK0qXiCwVlYg1ehBypcNaukc9O+1UGXNQmSJJMuYiUuSWyEhkuPF1CvCPLkrhxMO+CsaQjyN8nWdKOmuJxMqRLmLzS0oQqwBMxJWMxVd2JF6gAtWMjA7amlSwZi1GYkpU5JKgakEmpt5RUwsmZOHVy05i+am+zkx0EvouiUkFRKpjWBoFcGvFFDbZGU6kmYk3Nkzv2QrJQ6kEim5gYqoxAtZ90XcNiAjNLmAqlruxYhQfKocRWkUjh07y0bahsuScpbiWCl0q38DXnuiU9OZCSNEsfhEFIB18YipLBnPdAZNNex8BKzTEi1foRsKlmWSDKqAQVK8wkfHWMLM1jGqjbOYdtydfmd8Ggxa7M+cjtUiBVFlZClXJegAA9wiOOl5coYgtVwxfjA3DJRe8SqYQMM8M8EkaMrElQJUaxBSoqS1sYL1whGtzvx57jUmeiGfxUe4/FoGZtRQ13sPiYUKOBNP0d8k17/YdzoB4v8BD5Fbv5T8TChQYLUxcj0qyHVnf5p+ERm5UglRoA5NYUKC9pULH7oORUk7SlLbKoDtNXsmx33hbS2qmSUg1JO+w3s0KFFnjSmkcyzyeJy97BcZtNKJeYMxZiGNxepaK0vbqUSwVzMxJU2UAEgGjpTQXhQoaOJUTn8mSlaMiXtbJMmzEZlFZpm3O9a13CLW3tpBcqUEFi2ZbGx0D73J8BChRTQrsi8smq9HNzJhUSSXJiBhQooR5EDE+spChRjGlsHbCpEzOHLAt2lJYsQFOkg0LFrFmMV5WHK/2QNfgBrDQowxaOw3ByzATdjTwNoozXScp0hQoVOxpLTsiuYjChQxNih3hQoIDf6IYwS1TSVN2A3HtfXjGjtDbAAd3JtChQ6f20Hjc5xeIzGvOBrW8PCiVUxnJy3YAws0KFBFIGEDChRgGzsmQlCDOWNWQOI1by8d0DmpVPVV30YE30YaQoUB7yo7lFLE2KV0Ynk+iEjeogeV/KNCR0OHrzO5I+J+UKFFKR51mlh+jshHqZj+0X8rRfRh0AMEpA4AQ0KCKf//Z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45062" name="AutoShape 6" descr="data:image/jpeg;base64,/9j/4AAQSkZJRgABAQAAAQABAAD/2wCEAAkGBhQSERUUEhQWFRUWFRcUGBgYFxcYGBoXFxUWFBcXGBUYHSYeGBwkGRQXHy8gIycpLCwsFR4xNTAqNSYrLCkBCQoKDgwOGg8PGiwlHyQsLCwsKSwvLCwsKSksLCwsLCwsLCwsKiwsLCwsLCkpKSwsLCwpLCwsLCwsLCwpLCwsLP/AABEIAKgBLAMBIgACEQEDEQH/xAAcAAABBQEBAQAAAAAAAAAAAAADAAECBAUGBwj/xABIEAABAgQDBAYHBAcHAwUAAAABAhEAAyExBBJBBVFhcQYTIoGRoTJCUrHB0fAHFHLhI0NigpKi8RUWM1OTstKDwvI0Y3Oz4v/EABkBAAMBAQEAAAAAAAAAAAAAAAECAwAEBf/EAC0RAAICAQQCAQMDAwUAAAAAAAABAhEDEiExURNBBBQikSOx8GHB0TJCUmJx/9oADAMBAAIRAxEAPwDvJuGUkteAKTwaNY5kmsDmIzXEepHL2ebLF0ZgQ8OMOYuLwpTasTYtZ+6KPJ0IsfZnKltEcsaHVoN3BiBwwgrKvYvifopNCaCKQxhARSydE5eCUQ8PLQUmwPc8JMw74mjEERN6iq0kkL1JruEX8Ng0KDl3igrEPoBFzDY3KGMRmpVsVg43uWVbMQKkU5tCTs2WS4J7jEpOISq78o0sKQmlI5pZJR5bOlQjLgyjgkPe0GmqAAKTaLE3ZaVEsSO+Ka9l6AkwynGXLFcWuESk4o8IebMJNDFj+zkJSHJfWJy8PK3ecK5w5QdEuGZypZuBaLCJSiK0i/Jlp0b3wiADVoDyjLGUTswlNTWKp2aoFmc05VjeSoRKAs8kZ4Ysz8Hg+rLkvwaLf3kbjEZobfEZaheJyerdjpadkFlp1aCFQgUycwjPmTnMBKxm6NLr074dK3igiXwMWZS2jNIybLMKICZE4QYURWlxWILxAAcloqTMYCklZ6tOUvVlAitFAtYQTDTJLXoIo4qYc6cqmAcEEBlHS9RY7o53pL9qcjDK/RqTMIzBTk/u5SL1ru8Y8y279omIxhOVQSktZmo7dkUcPcuYpr7IeFej0XH9LsNhUABWbKxSHcVJK0lRfyzX5x51tvp8qaoFALBSihSipkhTAgKuQwF+Mc3MlqzZlnrDxJfu0goxYsRk/Fbxt5wssrfBSOJLkIoqm9qYsq4A9nwEQ+5o0KhyJaGXhkXduILfkYCrGkUCgRvKT8CIlbZXg+keva8QnTQdIszJ4aM6fWzx2R3OWQ5XW8WsOsxnhZF4MJu6NICDYoBV6Qk4YGKi5pMEk4hoa2lsCk2PM2cOMV/up3RoDEg6t3CKsydlNIaOaSElhiwH3dW4xIYVRsk+BiatowbDbVIMO88uhfBHsqKlEFiCDxg8iYlmIge0MapSnaKK8RAeRyQVjUWbMuYkcoMraCRaOdTjIRxkTcb5KKVcHRo2kIgced8YUrFwb7xC6aDqNJeMJ1gYxUZ5nwxnQ1As1Je0Sk0MWJ2PzB3rGCJsTE2FaQykzosNiXAcxrylOI5HDz46PDy5mW4iEkViy4SLRV+59u/Z3CIhKnsXg6c40B74XgYbEUFADwiipyoFSQnh74PipEwlw3jERLmFs6e9xDLYVl6UoEUhE14RVK8lSWG6/gO+Ku1duy5UsrWoIAD1ZzwAJFYUY1VLAvFeftFCElS1BCd6i3vjyrpF9sktDpwzzF2zqYJ7vrS0eZbZ6Y4jEqzT1rIOgNOUYJ6z0l+1TDyFESSZy97UHL6Eeb7Y6a4rGE5llKfZSRTueOflzEmiFN+L6eJTZo/WAHiK+TgiFcmGiWVnzIz7y9fM/GALwaSeyrIrcXHmawjiSaJNNxrx5+cNMStXp1HCv8sDcIIYxcs3B8/5hBVbXJpQef14QkSR6pYjf/xMCmyQzlv3Sx/hN4OwAsuQk1zeEGEoiwSeJDH4xkmh7J77GCpxyxr4iDRj6kXMgalwPrYGSY6Ec4UkRHkYCpREQzGMAIsGBrQYZzD9cRcQbZqJIlGGMk8YfrHhhOIgWw0gKpShDdt6NE5k0wwXDWLRYUuYoMW8YqKwSjBhNgqcRC21wNSZnT8K0VjhzGpiphIpFYIVDKTA0UcqhE+tUA7RbW8BUTB1AoCMXDjFxLKPoRMEQNRqAjFxcw+KSbxWKE7oiqWI3JuDaw20Ep0BjQT0kTYAiOUAhzzhHjGU6O3k7ZQdYKva6N5jh0TCElT0HEeA3ngIobS6Xy5ABUsC7hTF92VNzv8Aqs3FIdSbPQlbdQA5Ja3fdvAGKWM6ZyJaSVrCBoSa8aXjxLbH2kTZhaSOAUq7CwCeUcnidrKmKzTlKUr9pyBya3hCbDqz1LpH9tTZk4RL/wDuKBPgNO/yjzbaHSKbilZp0xUx9HZuQeKasSk/tHx+RgEyWFGzeZ86wLGLip2Uagbil/MRW64OcqT3Etxo3w1gKsOoWUORofAwM4g6jvFPMQKDYVUsKOgO4Ag+DRAoUmz94+hCGN0o3FjBZLqp2jyqPCCAgnHvRSQYn97Hq05mn13x0ON6DT5UgTpsvKkkJALJXmIzeiS7ZWL8RHMTcMAbtzI9wrGVMwSaVKux5QkoHEHj8oEEEV7TEtQEAnmbwpmYXQR+IH3GkEAfOLEPy+UQzJ1B8YjLWLLKgODN4CNHDy0EdmUpY9rIfkYHAT1fZ3TrDkDN1kknRSUzE9y0kFuSY18JtqVMbqsRJWd2cIV/DMynyjw9t6n5KYd4EOnFJFEv4J9/5wFOSC8cWfQ6Uq1Spt+WnikkQykE2jwHD7TnIqmYqUf2SpJ/ljaw/T/GSx/6lagPbWF//YD8YfysR4keurQdFQNSD7UeZSPtUxZumVM/FKSP9hST5Rdl/air18PLP4TNT4OpXuh1mEeE7pctQsT4w6QvUxxSftXlGhkLB3pmgjwMsQRP2nYc+kmaP9NX/cIfypi+Jo7UPviQRuMcUr7ScNYGbxeWn4TC8ET9oeG9tQ/cV8Hga0HQzryFbvMQRMstUgRxg+0OQbLf91Y/7YdfT+Q3p8bL/wCMbUgaWdcuY2sCOIMcl/fmQfWPgflA5nTjD+35H5QbRqZ2XWgxXmKaORV05kCyj4Hu0hh9oUjie4/KNqRtLOsiYW0cZN+0mSPVV9d0Vpn2kp0lnxHzja0bSzuzMh0AmwJ5R5rM+01Z9FAHM19xjOxX2gYpWrDg/wCUDyJB8bPVZmJSLkCMPafTWTJDO6vZHaI7hQd8eXYrbs6YazFEbnb/AGxQVNH4eMK8jYyxo6za3T2dMJyPLG/0leNhHOTZ2Y5islR1fMTzeKxmnQ5vKIrmCxTE3bHqiwlauB8vyiJne0452+u6IJlFiQpgN5A1agN+6HlyVFuyS5YMCXO6AESik2HhT68IikqsD3RMYatQU83bwD++DowJ9oC7UFRoQVEHwrGtGqyohajoT9eEGE0DcO/4BxFrC5R6YCtHIK/5SW14QQlCQRkJAsVJQmmtwpX826F1IbRIrScCVkEIcXdmHez07hFqXJmIXlExEvMlnSSQXdJScjmoURUVDiGw2G1ygXFWNN7QSbMSkNmVU1CS2428IR5N6RRYnVvYhjpk60xZmJoO1nY7qKAMQweMSkUyIIc1zF+GUBvMRVnBSjXhX698C6oOBfj+UUSJ10WsTtMq3sTVuwCzHjWBnHkkFQzF7qUT3XiKJVRxpSprYD61g0nD2dnG7R+Pxg0gWVyoqoA5O4V8YgVlNApYbcYty5o7SQkc61PdceUBMrNUDx/rBSA2b46NLDCfKnEuSSmYgltSEK18qisRm7MQmmXEJ7OsmWefaCwb6x6hN2JiHGaVNLjKwSpLsnsZQzBrvfs8aAm7Dnj0pUxzSiCbeq4FOyLXOU1rENbOrxRZ5JiMoICVkg6qQU31YKLs0RTISaqmpJ4iaNdGQfox6tidmLUAJ0hajmP6odoZUgjNlDiju1XLvSM7aXRBNXw9+1RJdrBsrEUAcMavWGWRdC+C/Z58ZSbZ5euqgOF5YgBlOfSQBr20g3a5Z98dniOhDBgFgMCBlLhzWpA0ZuJjE2h0Qmy7AqSAS7EUBYnKakcnhlKIrxSRlfdm9ZPcuXv/AB0HGGm4ZYYJIJLt20W5hRHi0P8AcmcXNmtXvoIEcGXb6D8YYnpYRGzVj+qTpwJiM/BTE+qRYCm+nvpEE4etRv76b4gqS2/jGBRcTsiaPUVb2Ff8YFicDMSHKFMzegob96YCiQHD+G87ohMlVNX9/KD7BQWTh1EWu3qnfyixN2RMKSQk0r6KhX+HdFJMr+m/huhGWNDGCkWMPs5agLVrUK5GydOENP2TMTUB+ACvN0jxgUuX4Bn5REo3VvC7jaS7J2QpQBcB+Cv+O+kDnbJWhsqgrhUED94ARVTK38YbqDug0Ci+NmoIBVMApwe/FVIDPwAQqkxK0s/pIBcaMFF/jATI0Y33aQvuxpQ+EajUW/ueHN5hBp7PwBrFcSkJfthYdrLBbfZoQwazZCv4TDowKyPQV4fONRhp4klsoI5P8YnLUgVqoN6zJryBI98OnZ6x6hv9XiR2eo3yjmpI+MZroyr2C61Pa/RJLlwXtwoA+sDklT9lrNUBX+5w8Wzgybrlp4ZhTiwiSZSQKz0twc8xblGo1oiqU9Ziio6DhyieQa031Fe9xEFypV1TieSSeNtO+HKsOLrWrSgT8TeJPFfLLLMo8IJ1o7td3jDdcglyXIdt1NONoY4rDD1Vqeo9EaB374kNpSEsoSi4cAE8i7im+CsSSFedtgcVPL0LAWZ3VfRuBgROUgs7jhcu2vn+UWv7alkkmQmruXzHuBA1hDbjEZZckcSPlaHjFR4JynKXJVTLcglzU24Wqx8WiYwilE5ZdASxLu29heLA6SrIPZDuGyhh3uTERt+equYDuSPeKw10LuxIwc4N2DwoBU6knWukTlbEm5nYgWJpbk4iM/a8xIrMCyRagYvo2vOIysYtQdc5YvQKNhrxjWamHldHpruQK71eD5fhDTdhMWp/F/8AmAKmA/rV6+sTx90RVOmGygQKAtcC2kFSYGqPSk7OlBKgheIRMKSz4hbVcEBLBwRR3+UWZeDlhwFY0dntH72phdwFGWasHp7QrWNCf0dCkglco5qg5k2yntEpqmoAvdrRDA7Fyyw+IkpSQCJRSpSwTcEi5cmtaDWIOJ0xmuGjPmygywifjErysCcYVMVAscoQKCjsRZtWgiTk7PX7QzKZIP3oOXuApUqhNTQgs0XUbOlpUR1hy1AKUuGASB2TlZw44ZeMRXKkBOXOsuQT2UOKh7O7M4BpTvhG65K6sZQUsscuK2iCxAJxQUQSKEAy6cWILFnrHM43bWLlrKFYzFGlD1+cEHVJIdJvuI9/U4peERlyqnKYMc3Vo1NnNSK3eOXx8+QuZmOcWYApI3XCfOnKGi0/a/KJyeP0Yi56y/6ae9Xdb+8PAwuZQGbNdqnNTuod2kbCUYck5hMrqG3udx/rA5smQLdYxq5AppYX1rFbXa/KJNwMhcyZ/mTX/GPlAxOmC8yY7AvnA0uHFBGr1UkM4UXPtNxN0vaHySmYhVCwZRFjvao3c4bbtfkFx5/uv8mSqcs06yZwJUOW6zxEz12MxQL73pQP4xtTOorllOS7dpTWLOCYBNRLooJDi9CA5fcd3ugXHtAuPoy1T5jMFqd7v3AeW7UxEzZjUmK8eWnjGutMkswsRQAivN7jfAFSpVWSXJo9WGlmc30jNxXtA1RRmGev/MXTj8IczJg/WLI505c6xooTKc9gDSyi+4nthtKcIHi0pVVtXLJIB59s/RJga49m1RKPWr1mLp+0TXWEZi7dZMfgo90WZRSHeWG0ZRoXvrVqRNSkEUlhO5lK3vuOkHVHsOqLKaZqtVzP9Q/KIqWX9Jbbs5+hFuYpOqWfi26vi0BSCWyEOwFauS9G7oKdjNJIhU0Gc/vKIeJJkAen39o18Iuy5JSllA6uUs1uBgSdlpUSesAHeONaNu8IekSbK0tMpqhdHDgim6h74fJIYsmYTxUAOdIt/wBjdknOCOB+HOAnZxFKE66tppugNUZNA2k0yhY31FnTxDWP0IGmVJcPm40vX8VIvSMGntFSVAJo5NFBqlm+ngeIwIUAUA3FyBRqHf41jARX6uSxvQnT8NhmvRX8fAQUiQSCEEB7cllTPm1SQl+ED+4qd20N68AG5RHq1k1BqHNH+jB0tcoNp8MkRJcjKWYh2qDmBCgM1WAKdA0TSvDsSUkdsKZnGXK2X03Z6u8DKVDnUM25vVa1ubGBqzCjct9Tw46HfGDRakzpHZoXBUS4SygqwPasGpXWCS50lICDLJIJUVEJCi4BAaKVCHo9iaeqG7rd8MlN3pv8CbwA6S/szayEE55SSkhx2Uu4LXIa3nGunpFJ0k23dXp+7HOSyAa9qmg7jWIJKe0z76tbieVbawbYNKs3cRtyUsgmWaaHLz0A3nwgidvS0pCchGZQW/Z7teDxziUXrarHe2+H6wkOS7Bg4Ld2+sbdbh2ar0dcOmCC7yyK+1TxgMzpmgt6SGDNfi798c/I2dMIBAbWpYCJDAlN5qAbsz+Zht/ZN6fR20zpYPVB8h84p4jpGtTFrEkOTuI+MYQmnR4koml7fEx5Gm+WT1M1DtKatRUFMSBmqkChNQ9riAzJsw3W/wD1E/OA4QUXf0Fe8GAOYbTHkVybYdUgm5Sea0/OH+7Hen+IRXJMJOY2BMakC2W0ySAXKWNPSF6HcfowGbJYXDEGx45bwMZmarbuOsW1YVZlpIQpgFOQCQO0Gc2HfD6V6DbexVKuURhzJULAwNUpd2LDgYnTM7HKodAiKMOo1bR308YsYHDBcsl2IPMFLPRN3r5Qyg26GUHVgFRAwU4VbPlLcoFJkLWkKSkkHXyjaGLTIBbF4SVCD/2bN9g+UQXgZoDtxFoKjLoNMiUj6MQKIPJwalozJqA78xdoijCKV6KSrkH1arWrvg6WFwcXQBoiUpdyItnZsxierUwdzlNGu/KErY02g6tVbU3B/dDJSQVqRWzl6KVZqHiCW8BDomaEIUfaLgsAlIDM1An+YwcbFml/0Zpe1KPWu6AnCLCfRLlsrtUKFKHlFVKY6ciRSC7pPdTwvEDL9kHjvGrhvpnicnDqPoijIND/AJno03ljRoZM0gntA0IoxuGuKQzm/aKRmlymJGNmJso04k+Rgw2vM1Y9w+UV80IAQVJ+mdOmEldFlW0ysFPVpci47LcXMPhFy0OJmpzPme/OAJShlBSmVTIN5ftaUYVgWSGWVkngi+DWzypgbMQNGI9yTSBL2TLIAM0a3O8ubmhJrFCWrLZh3CGKzvPj8YZZBXgaNL+xUlmKT+XK8NM2Oolw24trRvdSM+TMKbUr8Iuy8cGqtSTq1R74p5ibwNeyJ2QQGKOFLtzECOy0vUGrCrtBsXtJaAChTvZxUxWGPmrLqBCWNhvDF2h/KuibxvmywnDJlkLzAZbAJF++l4rq2gA6kSwSwILC1zwFd0Kdi1NRGYDWw8xFWbtLsKaWl6VF6GtQz098I5djRg2tkKbjlFnL8KGgNiLxAzgfZ70v8IGtYSS4YEOli7OHSPhXdABiW9bLwZ/OFodSo67aM3ql5GduT1t9cIGnaKWqD4CHmoK1FaiSVFyWArEVSBHCsircolj/AKjq2p2eyKvZtHrW1oinaW8K8ofqB9PCMkbvf84bzB/S/qMrat+yfGD4fFBSFLJYAtU24+JEVV4LMHDAU3wCXIDFJVQkUD+l6vxh4ZU3uJNwr7UW8RjlpJBRW193vEQl7SVkWGPabcRRiHfjG4vZaVykBDKnS0gTE3UZZOVK+OVQKCeKIqf2SrSWf4a+6Fnn0OmN+n0Zpx6m9G/GBLxxCqpDOMwd3FyPD3xrf3dmf5atdbd70ilicHkJSQARffZ++F+oT4B9vQfEYFKcKlWZlMmrlQVmYNTUP5GMORgpksAJVuLByDxYFjFtOLWgpaoSorANnYpNrUJ8Y3tnYATUKmKOVKwnLlslSQynDB3Linshotr1L7RYtLlGNLxk0JylmYg314PCw89aEBCcoADWMbiujs32kdxh/wC70z20+fyjlfyKdMpqX/ExjjJ3tD+E/KJSdoTAllIzDfalGDNz11jaT0cVrNT5nziY6PD/ADB4H5wPq6A6foycNjkJDZVoBrQMxdyoEOxfeCDFFc7q1/o8QoBVXZQZjRwk3qfDjHRr6Opb/E/lr4PAz0XSsMVkj8I+cFfMXsnpowcYSkBPWuk0y5jQu4dJFio+cAVPmGpmLJD+sXrU14xup2ImSQSnOHuoU5KSPnF6WcOWBlHkMp8AQ8WWaMt0zrhidXV/g49Wck9pRJvU1p5xI7IW5SRYsQVWIpHWbUwSZMvr5UpcsyVImhS1plE5VBglJqo8ntF0zMDPUcVNM+ZMnEzTKQyEpKq5VTVVPcBCvI724HUFdaTiEbBULMP3j3QZPRiYgVGUccw53EdqOlAlUw0mVI3KA6yZ/qLc+DRlYzaCpiipZJJuVEk+dYV5H2WWJdGGNkqAuOdYGrZR1NORjWUQd/f8ojlB3n3QNchtEejCVshVx3aRL7hMpQeI90bK0je5iGXU1P1eG8jF8a9FJEualOVORL1O/ff4isVZqFJJcyz38OV40pymqTXd84yZ1STfW1+PLjDxk3yM8ko8MjMxRAZhTdcnSusQwPXYlYRmAapdxY1Otg8FwOz1TVpFgpQDsS5J0SkEqPAAx1uz9mIw+ajUIUpRDqDguSCyUgj0QSN6lFstlsceablyZi8OoqJUUAigaWlwBRqge+Jplgb9/qj3B/OAbbBSlSwo9ok0LMHdwW4xS2ntNCQhUpWbVaSdwHZs4LmKJo49MnwXp89Iu1tfz5+cc1tRWdbg9kj+tNGOkTxktbZpjjMCEuQW7SSytUunhcCEZGTMkqAKkuCO04bMKg2YVFSNRAch4wfZUXMCnNiw1pTnW2giSZP7YTw+NT9NBUFAGUgKJPpVpcANUM419rTSrnKbKIBL3I8RvgWGSPZ0ykD1U/w/GGVOliyE+H5RwsybjfbNeKXFdwrFjDbJxJGabiVoT+IueQ/KPOXxf+wyT6OwOLSBoOQEZ+0cUshpQdwXJKGrQNWMkpY0XMVxUtXkkFgIcPvPiYg4Ri+bOyHw5yVvYlgpU2WCnKlSVGpKjZgGCUu/5w2J2b1qcqylAcHsAu9RdVGrDQzQ+t9lF8D1qD4XBS5c9M8TJhWE5DVgUtlIIAsb3vXdGqdrob8vnGIJe7yES+6K9lXgYSS1u3bD9FFf7jXG2UixbwjA6Q4xJWlQ1SxqBY84sHBq4DmpI+MRXgAfSVL73V7kmDGKi7A/hwr/AFHMzsQ+qfEfCOo6B4aZOMwBaciUk1VYgZjS5SQ9A5djvMQGz5XtD92W/vIguG6RHCLyykAhQC1FYZhnEpTBJZskxVzFnOVfprchk+IoK0yX94wMSmWhRyZakVS6wFAhWrU/iMXJm1kixPhFLNKH6sfvLUf9hTDpxoHooljlLSo+KgTCZNOSWpouviR9hhtXNYKJ3AOfCLAM0j/DUnioZB4rIEUpm1VkF5igBft5QOYFBFVM4GoIL6ir/CF0Q6D9LA0jtAgsphWpDqHN0gg9xiZ2kkf5yuSZaB4qUr3RmFR4+QiGbl3uYOmPSG+mh0aE3bOgkg/jXn8kkJ8orq2vOFEsgbk5Zf8AsSHiuF8+6gg8rZ8xYdMtRG/KojxtDJVwUUIQ4M3GoVNSUlqkP6RJAUDc8oJhxlSlJ9UBNaWDCgjQOzD6y0J5rS/8KMyvKF/Z8sN2yonREsk3I9cg6ezDb1QdUU7KQmd/Kghittw8/ONI4RI/VH/rTQn+QBKvfBcMs9oIKQWFJMp1DtJ9ZQC+FzeCoivIZ0nBTFh0y1Ee0Qcv8VonNwZCSStBIbspUFGpb1XGu8GNKdsiccpmSyMxypXi52QEl2ABKSTQ0cwXomqVMxC5U/KUIQVrGTqkABiFFZIWRxUAKw6hZGWZIw5UhSjlSCSfVSCVH90VPfFyXspQICimWSWYnMv/AE0AqB5gc49Cl9PdmSkTUYaYlJlpEx0SyEqSlSSoBSUjOQl3B46W8f8A75lKQWrfKkpTLoSGIljMbP21cwYosRH6i/VGxOkyUkhYUo5VFlqCS4BI/Qodd29JSYyJmIKlBKmlodmCUpAcsOyOy9RdzGMNoKXLUqWSkIUHBU4yrejNod9nvFHG4pRYrUVE1qomlAL/AIdOEN4raJyy7HX7N2zKlTFJl5woO6yKtlJUSfSalaMxgG2ekPXhXWzAykpdBzZnQAAymsWFSTyvHHCc7ZQxAbib6+USE0rIBDMGHIOYokyWpdGtJxhyjtFUsAgozVCX3ahi1hwtAsZjEt2UJCD2qZrjs0JLsb3od0ZXXd2j61g2Gx0xAISogKoat56Q1G8r3Ls11AqUzEOzioOUBw76X74ozp2goDViXY8DcQCYk3ceMRU7coxO7LYmhSmAYEaEuSBqeJg845WHV6A1SC76uXilh8Ou9hvtGgnGkUKX5n5GMVWOTV0d9LDWJHh84SpT3c97/CA9fxVEcx3K+u6PMcm0ewoRTtFgIA08/wCkNmG4eP5wBzuHefzhifw+/wCcKUD9aP2fB/eIirEKHot3U9wgWdvW8B/SILncVH65mMakGViJh18SqBKUr9jv/wDIQEr4eJhutHDzMNTF1JBFTF+2kfun4kxELV7R7kiGC/pom/E/XfGo1r+WMUq3r7yB8IGrDAu+oY9ou27s6VggDmgf64RLq/p4KTA5Lhj5uPgP6RCfPCUlRdhx8owNu7dKCZcs1btKB8gY5w4gmrl9790XhgtW2cuT5ag6Sv8An/htTJakpndWJlP8QqAapI0F3B8CI6j7ONhTsWhaUHsS8taUK3pUgmxjjMJ0inS5M2SlTInJCVhgSQLByHA5bzHpn2cdIMDg8KVzJswLmK7SXP6sUIQirOo+kdI6JRTW5xLK1JOJtL6B5AorUVZbgOODWPHwjBErL+qlI/8AkW58Mw90d5K6QYbHyFJw7MaKJCQtI3sqve8eV9J8bLwmNRLllM2UkSyuoLuXWl0UHZa2+OdwTdROmOfa5/z9jcXiiEf4oT2m/RSwDazsn3xnT9pSs4QtS1LLUmTEovb0szeIin0h6YSUnDTcGogy1lapeTKl7doD0g1Gcu5qI4rEYtU2YuZNJUpSioneTXS3dDxxXyI/kVwj0Lb2N+55RNRLQpSc4QB1istgSFEpDtFbBdNsMvKmevEISzHIlBTcn0Qsb92kefT56lF1EmgAc2AsBwgJMUWKKIS+RNnumH2rsaXLK0qXiCwVlYg1ehBypcNaukc9O+1UGXNQmSJJMuYiUuSWyEhkuPF1CvCPLkrhxMO+CsaQjyN8nWdKOmuJxMqRLmLzS0oQqwBMxJWMxVd2JF6gAtWMjA7amlSwZi1GYkpU5JKgakEmpt5RUwsmZOHVy05i+am+zkx0EvouiUkFRKpjWBoFcGvFFDbZGU6kmYk3Nkzv2QrJQ6kEim5gYqoxAtZ90XcNiAjNLmAqlruxYhQfKocRWkUjh07y0bahsuScpbiWCl0q38DXnuiU9OZCSNEsfhEFIB18YipLBnPdAZNNex8BKzTEi1foRsKlmWSDKqAQVK8wkfHWMLM1jGqjbOYdtydfmd8Ggxa7M+cjtUiBVFlZClXJegAA9wiOOl5coYgtVwxfjA3DJRe8SqYQMM8M8EkaMrElQJUaxBSoqS1sYL1whGtzvx57jUmeiGfxUe4/FoGZtRQ13sPiYUKOBNP0d8k17/YdzoB4v8BD5Fbv5T8TChQYLUxcj0qyHVnf5p+ERm5UglRoA5NYUKC9pULH7oORUk7SlLbKoDtNXsmx33hbS2qmSUg1JO+w3s0KFFnjSmkcyzyeJy97BcZtNKJeYMxZiGNxepaK0vbqUSwVzMxJU2UAEgGjpTQXhQoaOJUTn8mSlaMiXtbJMmzEZlFZpm3O9a13CLW3tpBcqUEFi2ZbGx0D73J8BChRTQrsi8smq9HNzJhUSSXJiBhQooR5EDE+spChRjGlsHbCpEzOHLAt2lJYsQFOkg0LFrFmMV5WHK/2QNfgBrDQowxaOw3ByzATdjTwNoozXScp0hQoVOxpLTsiuYjChQxNih3hQoIDf6IYwS1TSVN2A3HtfXjGjtDbAAd3JtChQ6f20Hjc5xeIzGvOBrW8PCiVUxnJy3YAws0KFBFIGEDChRgGzsmQlCDOWNWQOI1by8d0DmpVPVV30YE30YaQoUB7yo7lFLE2KV0Ynk+iEjeogeV/KNCR0OHrzO5I+J+UKFFKR51mlh+jshHqZj+0X8rRfRh0AMEpA4AQ0KCKf//Z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45064" name="AutoShape 8" descr="data:image/jpeg;base64,/9j/4AAQSkZJRgABAQAAAQABAAD/2wCEAAkGBhQSERUUEhQWFRUWFRcUGBgYFxcYGBoXFxUWFBcXGBUYHSYeGBwkGRQXHy8gIycpLCwsFR4xNTAqNSYrLCkBCQoKDgwOGg8PGiwlHyQsLCwsKSwvLCwsKSksLCwsLCwsLCwsKiwsLCwsLCkpKSwsLCwpLCwsLCwsLCwpLCwsLP/AABEIAKgBLAMBIgACEQEDEQH/xAAcAAABBQEBAQAAAAAAAAAAAAADAAECBAUGBwj/xABIEAABAgQDBAYHBAcHAwUAAAABAhEAAyExBBJBBVFhcQYTIoGRoTJCUrHB0fAHFHLhI0NigpKi8RUWM1OTstKDwvI0Y3Oz4v/EABkBAAMBAQEAAAAAAAAAAAAAAAECAwAEBf/EAC0RAAICAQQCAQMDAwUAAAAAAAABAhEDEiExURNBBBQikSOx8GHB0TJCUmJx/9oADAMBAAIRAxEAPwDvJuGUkteAKTwaNY5kmsDmIzXEepHL2ebLF0ZgQ8OMOYuLwpTasTYtZ+6KPJ0IsfZnKltEcsaHVoN3BiBwwgrKvYvifopNCaCKQxhARSydE5eCUQ8PLQUmwPc8JMw74mjEERN6iq0kkL1JruEX8Ng0KDl3igrEPoBFzDY3KGMRmpVsVg43uWVbMQKkU5tCTs2WS4J7jEpOISq78o0sKQmlI5pZJR5bOlQjLgyjgkPe0GmqAAKTaLE3ZaVEsSO+Ka9l6AkwynGXLFcWuESk4o8IebMJNDFj+zkJSHJfWJy8PK3ecK5w5QdEuGZypZuBaLCJSiK0i/Jlp0b3wiADVoDyjLGUTswlNTWKp2aoFmc05VjeSoRKAs8kZ4Ysz8Hg+rLkvwaLf3kbjEZobfEZaheJyerdjpadkFlp1aCFQgUycwjPmTnMBKxm6NLr074dK3igiXwMWZS2jNIybLMKICZE4QYURWlxWILxAAcloqTMYCklZ6tOUvVlAitFAtYQTDTJLXoIo4qYc6cqmAcEEBlHS9RY7o53pL9qcjDK/RqTMIzBTk/u5SL1ru8Y8y279omIxhOVQSktZmo7dkUcPcuYpr7IeFej0XH9LsNhUABWbKxSHcVJK0lRfyzX5x51tvp8qaoFALBSihSipkhTAgKuQwF+Mc3MlqzZlnrDxJfu0goxYsRk/Fbxt5wssrfBSOJLkIoqm9qYsq4A9nwEQ+5o0KhyJaGXhkXduILfkYCrGkUCgRvKT8CIlbZXg+keva8QnTQdIszJ4aM6fWzx2R3OWQ5XW8WsOsxnhZF4MJu6NICDYoBV6Qk4YGKi5pMEk4hoa2lsCk2PM2cOMV/up3RoDEg6t3CKsydlNIaOaSElhiwH3dW4xIYVRsk+BiatowbDbVIMO88uhfBHsqKlEFiCDxg8iYlmIge0MapSnaKK8RAeRyQVjUWbMuYkcoMraCRaOdTjIRxkTcb5KKVcHRo2kIgced8YUrFwb7xC6aDqNJeMJ1gYxUZ5nwxnQ1As1Je0Sk0MWJ2PzB3rGCJsTE2FaQykzosNiXAcxrylOI5HDz46PDy5mW4iEkViy4SLRV+59u/Z3CIhKnsXg6c40B74XgYbEUFADwiipyoFSQnh74PipEwlw3jERLmFs6e9xDLYVl6UoEUhE14RVK8lSWG6/gO+Ku1duy5UsrWoIAD1ZzwAJFYUY1VLAvFeftFCElS1BCd6i3vjyrpF9sktDpwzzF2zqYJ7vrS0eZbZ6Y4jEqzT1rIOgNOUYJ6z0l+1TDyFESSZy97UHL6Eeb7Y6a4rGE5llKfZSRTueOflzEmiFN+L6eJTZo/WAHiK+TgiFcmGiWVnzIz7y9fM/GALwaSeyrIrcXHmawjiSaJNNxrx5+cNMStXp1HCv8sDcIIYxcs3B8/5hBVbXJpQef14QkSR6pYjf/xMCmyQzlv3Sx/hN4OwAsuQk1zeEGEoiwSeJDH4xkmh7J77GCpxyxr4iDRj6kXMgalwPrYGSY6Ec4UkRHkYCpREQzGMAIsGBrQYZzD9cRcQbZqJIlGGMk8YfrHhhOIgWw0gKpShDdt6NE5k0wwXDWLRYUuYoMW8YqKwSjBhNgqcRC21wNSZnT8K0VjhzGpiphIpFYIVDKTA0UcqhE+tUA7RbW8BUTB1AoCMXDjFxLKPoRMEQNRqAjFxcw+KSbxWKE7oiqWI3JuDaw20Ep0BjQT0kTYAiOUAhzzhHjGU6O3k7ZQdYKva6N5jh0TCElT0HEeA3ngIobS6Xy5ABUsC7hTF92VNzv8Aqs3FIdSbPQlbdQA5Ja3fdvAGKWM6ZyJaSVrCBoSa8aXjxLbH2kTZhaSOAUq7CwCeUcnidrKmKzTlKUr9pyBya3hCbDqz1LpH9tTZk4RL/wDuKBPgNO/yjzbaHSKbilZp0xUx9HZuQeKasSk/tHx+RgEyWFGzeZ86wLGLip2Uagbil/MRW64OcqT3Etxo3w1gKsOoWUORofAwM4g6jvFPMQKDYVUsKOgO4Ag+DRAoUmz94+hCGN0o3FjBZLqp2jyqPCCAgnHvRSQYn97Hq05mn13x0ON6DT5UgTpsvKkkJALJXmIzeiS7ZWL8RHMTcMAbtzI9wrGVMwSaVKux5QkoHEHj8oEEEV7TEtQEAnmbwpmYXQR+IH3GkEAfOLEPy+UQzJ1B8YjLWLLKgODN4CNHDy0EdmUpY9rIfkYHAT1fZ3TrDkDN1kknRSUzE9y0kFuSY18JtqVMbqsRJWd2cIV/DMynyjw9t6n5KYd4EOnFJFEv4J9/5wFOSC8cWfQ6Uq1Spt+WnikkQykE2jwHD7TnIqmYqUf2SpJ/ljaw/T/GSx/6lagPbWF//YD8YfysR4keurQdFQNSD7UeZSPtUxZumVM/FKSP9hST5Rdl/air18PLP4TNT4OpXuh1mEeE7pctQsT4w6QvUxxSftXlGhkLB3pmgjwMsQRP2nYc+kmaP9NX/cIfypi+Jo7UPviQRuMcUr7ScNYGbxeWn4TC8ET9oeG9tQ/cV8Hga0HQzryFbvMQRMstUgRxg+0OQbLf91Y/7YdfT+Q3p8bL/wCMbUgaWdcuY2sCOIMcl/fmQfWPgflA5nTjD+35H5QbRqZ2XWgxXmKaORV05kCyj4Hu0hh9oUjie4/KNqRtLOsiYW0cZN+0mSPVV9d0Vpn2kp0lnxHzja0bSzuzMh0AmwJ5R5rM+01Z9FAHM19xjOxX2gYpWrDg/wCUDyJB8bPVZmJSLkCMPafTWTJDO6vZHaI7hQd8eXYrbs6YazFEbnb/AGxQVNH4eMK8jYyxo6za3T2dMJyPLG/0leNhHOTZ2Y5islR1fMTzeKxmnQ5vKIrmCxTE3bHqiwlauB8vyiJne0452+u6IJlFiQpgN5A1agN+6HlyVFuyS5YMCXO6AESik2HhT68IikqsD3RMYatQU83bwD++DowJ9oC7UFRoQVEHwrGtGqyohajoT9eEGE0DcO/4BxFrC5R6YCtHIK/5SW14QQlCQRkJAsVJQmmtwpX826F1IbRIrScCVkEIcXdmHez07hFqXJmIXlExEvMlnSSQXdJScjmoURUVDiGw2G1ygXFWNN7QSbMSkNmVU1CS2428IR5N6RRYnVvYhjpk60xZmJoO1nY7qKAMQweMSkUyIIc1zF+GUBvMRVnBSjXhX698C6oOBfj+UUSJ10WsTtMq3sTVuwCzHjWBnHkkFQzF7qUT3XiKJVRxpSprYD61g0nD2dnG7R+Pxg0gWVyoqoA5O4V8YgVlNApYbcYty5o7SQkc61PdceUBMrNUDx/rBSA2b46NLDCfKnEuSSmYgltSEK18qisRm7MQmmXEJ7OsmWefaCwb6x6hN2JiHGaVNLjKwSpLsnsZQzBrvfs8aAm7Dnj0pUxzSiCbeq4FOyLXOU1rENbOrxRZ5JiMoICVkg6qQU31YKLs0RTISaqmpJ4iaNdGQfox6tidmLUAJ0hajmP6odoZUgjNlDiju1XLvSM7aXRBNXw9+1RJdrBsrEUAcMavWGWRdC+C/Z58ZSbZ5euqgOF5YgBlOfSQBr20g3a5Z98dniOhDBgFgMCBlLhzWpA0ZuJjE2h0Qmy7AqSAS7EUBYnKakcnhlKIrxSRlfdm9ZPcuXv/AB0HGGm4ZYYJIJLt20W5hRHi0P8AcmcXNmtXvoIEcGXb6D8YYnpYRGzVj+qTpwJiM/BTE+qRYCm+nvpEE4etRv76b4gqS2/jGBRcTsiaPUVb2Ff8YFicDMSHKFMzegob96YCiQHD+G87ohMlVNX9/KD7BQWTh1EWu3qnfyixN2RMKSQk0r6KhX+HdFJMr+m/huhGWNDGCkWMPs5agLVrUK5GydOENP2TMTUB+ACvN0jxgUuX4Bn5REo3VvC7jaS7J2QpQBcB+Cv+O+kDnbJWhsqgrhUED94ARVTK38YbqDug0Ci+NmoIBVMApwe/FVIDPwAQqkxK0s/pIBcaMFF/jATI0Y33aQvuxpQ+EajUW/ueHN5hBp7PwBrFcSkJfthYdrLBbfZoQwazZCv4TDowKyPQV4fONRhp4klsoI5P8YnLUgVqoN6zJryBI98OnZ6x6hv9XiR2eo3yjmpI+MZroyr2C61Pa/RJLlwXtwoA+sDklT9lrNUBX+5w8Wzgybrlp4ZhTiwiSZSQKz0twc8xblGo1oiqU9Ziio6DhyieQa031Fe9xEFypV1TieSSeNtO+HKsOLrWrSgT8TeJPFfLLLMo8IJ1o7td3jDdcglyXIdt1NONoY4rDD1Vqeo9EaB374kNpSEsoSi4cAE8i7im+CsSSFedtgcVPL0LAWZ3VfRuBgROUgs7jhcu2vn+UWv7alkkmQmruXzHuBA1hDbjEZZckcSPlaHjFR4JynKXJVTLcglzU24Wqx8WiYwilE5ZdASxLu29heLA6SrIPZDuGyhh3uTERt+equYDuSPeKw10LuxIwc4N2DwoBU6knWukTlbEm5nYgWJpbk4iM/a8xIrMCyRagYvo2vOIysYtQdc5YvQKNhrxjWamHldHpruQK71eD5fhDTdhMWp/F/8AmAKmA/rV6+sTx90RVOmGygQKAtcC2kFSYGqPSk7OlBKgheIRMKSz4hbVcEBLBwRR3+UWZeDlhwFY0dntH72phdwFGWasHp7QrWNCf0dCkglco5qg5k2yntEpqmoAvdrRDA7Fyyw+IkpSQCJRSpSwTcEi5cmtaDWIOJ0xmuGjPmygywifjErysCcYVMVAscoQKCjsRZtWgiTk7PX7QzKZIP3oOXuApUqhNTQgs0XUbOlpUR1hy1AKUuGASB2TlZw44ZeMRXKkBOXOsuQT2UOKh7O7M4BpTvhG65K6sZQUsscuK2iCxAJxQUQSKEAy6cWILFnrHM43bWLlrKFYzFGlD1+cEHVJIdJvuI9/U4peERlyqnKYMc3Vo1NnNSK3eOXx8+QuZmOcWYApI3XCfOnKGi0/a/KJyeP0Yi56y/6ae9Xdb+8PAwuZQGbNdqnNTuod2kbCUYck5hMrqG3udx/rA5smQLdYxq5AppYX1rFbXa/KJNwMhcyZ/mTX/GPlAxOmC8yY7AvnA0uHFBGr1UkM4UXPtNxN0vaHySmYhVCwZRFjvao3c4bbtfkFx5/uv8mSqcs06yZwJUOW6zxEz12MxQL73pQP4xtTOorllOS7dpTWLOCYBNRLooJDi9CA5fcd3ugXHtAuPoy1T5jMFqd7v3AeW7UxEzZjUmK8eWnjGutMkswsRQAivN7jfAFSpVWSXJo9WGlmc30jNxXtA1RRmGev/MXTj8IczJg/WLI505c6xooTKc9gDSyi+4nthtKcIHi0pVVtXLJIB59s/RJga49m1RKPWr1mLp+0TXWEZi7dZMfgo90WZRSHeWG0ZRoXvrVqRNSkEUlhO5lK3vuOkHVHsOqLKaZqtVzP9Q/KIqWX9Jbbs5+hFuYpOqWfi26vi0BSCWyEOwFauS9G7oKdjNJIhU0Gc/vKIeJJkAen39o18Iuy5JSllA6uUs1uBgSdlpUSesAHeONaNu8IekSbK0tMpqhdHDgim6h74fJIYsmYTxUAOdIt/wBjdknOCOB+HOAnZxFKE66tppugNUZNA2k0yhY31FnTxDWP0IGmVJcPm40vX8VIvSMGntFSVAJo5NFBqlm+ngeIwIUAUA3FyBRqHf41jARX6uSxvQnT8NhmvRX8fAQUiQSCEEB7cllTPm1SQl+ED+4qd20N68AG5RHq1k1BqHNH+jB0tcoNp8MkRJcjKWYh2qDmBCgM1WAKdA0TSvDsSUkdsKZnGXK2X03Z6u8DKVDnUM25vVa1ubGBqzCjct9Tw46HfGDRakzpHZoXBUS4SygqwPasGpXWCS50lICDLJIJUVEJCi4BAaKVCHo9iaeqG7rd8MlN3pv8CbwA6S/szayEE55SSkhx2Uu4LXIa3nGunpFJ0k23dXp+7HOSyAa9qmg7jWIJKe0z76tbieVbawbYNKs3cRtyUsgmWaaHLz0A3nwgidvS0pCchGZQW/Z7teDxziUXrarHe2+H6wkOS7Bg4Ld2+sbdbh2ar0dcOmCC7yyK+1TxgMzpmgt6SGDNfi798c/I2dMIBAbWpYCJDAlN5qAbsz+Zht/ZN6fR20zpYPVB8h84p4jpGtTFrEkOTuI+MYQmnR4koml7fEx5Gm+WT1M1DtKatRUFMSBmqkChNQ9riAzJsw3W/wD1E/OA4QUXf0Fe8GAOYbTHkVybYdUgm5Sea0/OH+7Hen+IRXJMJOY2BMakC2W0ySAXKWNPSF6HcfowGbJYXDEGx45bwMZmarbuOsW1YVZlpIQpgFOQCQO0Gc2HfD6V6DbexVKuURhzJULAwNUpd2LDgYnTM7HKodAiKMOo1bR308YsYHDBcsl2IPMFLPRN3r5Qyg26GUHVgFRAwU4VbPlLcoFJkLWkKSkkHXyjaGLTIBbF4SVCD/2bN9g+UQXgZoDtxFoKjLoNMiUj6MQKIPJwalozJqA78xdoijCKV6KSrkH1arWrvg6WFwcXQBoiUpdyItnZsxierUwdzlNGu/KErY02g6tVbU3B/dDJSQVqRWzl6KVZqHiCW8BDomaEIUfaLgsAlIDM1An+YwcbFml/0Zpe1KPWu6AnCLCfRLlsrtUKFKHlFVKY6ciRSC7pPdTwvEDL9kHjvGrhvpnicnDqPoijIND/AJno03ljRoZM0gntA0IoxuGuKQzm/aKRmlymJGNmJso04k+Rgw2vM1Y9w+UV80IAQVJ+mdOmEldFlW0ysFPVpci47LcXMPhFy0OJmpzPme/OAJShlBSmVTIN5ftaUYVgWSGWVkngi+DWzypgbMQNGI9yTSBL2TLIAM0a3O8ubmhJrFCWrLZh3CGKzvPj8YZZBXgaNL+xUlmKT+XK8NM2Oolw24trRvdSM+TMKbUr8Iuy8cGqtSTq1R74p5ibwNeyJ2QQGKOFLtzECOy0vUGrCrtBsXtJaAChTvZxUxWGPmrLqBCWNhvDF2h/KuibxvmywnDJlkLzAZbAJF++l4rq2gA6kSwSwILC1zwFd0Kdi1NRGYDWw8xFWbtLsKaWl6VF6GtQz098I5djRg2tkKbjlFnL8KGgNiLxAzgfZ70v8IGtYSS4YEOli7OHSPhXdABiW9bLwZ/OFodSo67aM3ql5GduT1t9cIGnaKWqD4CHmoK1FaiSVFyWArEVSBHCsircolj/AKjq2p2eyKvZtHrW1oinaW8K8ofqB9PCMkbvf84bzB/S/qMrat+yfGD4fFBSFLJYAtU24+JEVV4LMHDAU3wCXIDFJVQkUD+l6vxh4ZU3uJNwr7UW8RjlpJBRW193vEQl7SVkWGPabcRRiHfjG4vZaVykBDKnS0gTE3UZZOVK+OVQKCeKIqf2SrSWf4a+6Fnn0OmN+n0Zpx6m9G/GBLxxCqpDOMwd3FyPD3xrf3dmf5atdbd70ilicHkJSQARffZ++F+oT4B9vQfEYFKcKlWZlMmrlQVmYNTUP5GMORgpksAJVuLByDxYFjFtOLWgpaoSorANnYpNrUJ8Y3tnYATUKmKOVKwnLlslSQynDB3Linshotr1L7RYtLlGNLxk0JylmYg314PCw89aEBCcoADWMbiujs32kdxh/wC70z20+fyjlfyKdMpqX/ExjjJ3tD+E/KJSdoTAllIzDfalGDNz11jaT0cVrNT5nziY6PD/ADB4H5wPq6A6foycNjkJDZVoBrQMxdyoEOxfeCDFFc7q1/o8QoBVXZQZjRwk3qfDjHRr6Opb/E/lr4PAz0XSsMVkj8I+cFfMXsnpowcYSkBPWuk0y5jQu4dJFio+cAVPmGpmLJD+sXrU14xup2ImSQSnOHuoU5KSPnF6WcOWBlHkMp8AQ8WWaMt0zrhidXV/g49Wck9pRJvU1p5xI7IW5SRYsQVWIpHWbUwSZMvr5UpcsyVImhS1plE5VBglJqo8ntF0zMDPUcVNM+ZMnEzTKQyEpKq5VTVVPcBCvI724HUFdaTiEbBULMP3j3QZPRiYgVGUccw53EdqOlAlUw0mVI3KA6yZ/qLc+DRlYzaCpiipZJJuVEk+dYV5H2WWJdGGNkqAuOdYGrZR1NORjWUQd/f8ojlB3n3QNchtEejCVshVx3aRL7hMpQeI90bK0je5iGXU1P1eG8jF8a9FJEualOVORL1O/ff4isVZqFJJcyz38OV40pymqTXd84yZ1STfW1+PLjDxk3yM8ko8MjMxRAZhTdcnSusQwPXYlYRmAapdxY1Otg8FwOz1TVpFgpQDsS5J0SkEqPAAx1uz9mIw+ajUIUpRDqDguSCyUgj0QSN6lFstlsceablyZi8OoqJUUAigaWlwBRqge+Jplgb9/qj3B/OAbbBSlSwo9ok0LMHdwW4xS2ntNCQhUpWbVaSdwHZs4LmKJo49MnwXp89Iu1tfz5+cc1tRWdbg9kj+tNGOkTxktbZpjjMCEuQW7SSytUunhcCEZGTMkqAKkuCO04bMKg2YVFSNRAch4wfZUXMCnNiw1pTnW2giSZP7YTw+NT9NBUFAGUgKJPpVpcANUM419rTSrnKbKIBL3I8RvgWGSPZ0ykD1U/w/GGVOliyE+H5RwsybjfbNeKXFdwrFjDbJxJGabiVoT+IueQ/KPOXxf+wyT6OwOLSBoOQEZ+0cUshpQdwXJKGrQNWMkpY0XMVxUtXkkFgIcPvPiYg4Ri+bOyHw5yVvYlgpU2WCnKlSVGpKjZgGCUu/5w2J2b1qcqylAcHsAu9RdVGrDQzQ+t9lF8D1qD4XBS5c9M8TJhWE5DVgUtlIIAsb3vXdGqdrob8vnGIJe7yES+6K9lXgYSS1u3bD9FFf7jXG2UixbwjA6Q4xJWlQ1SxqBY84sHBq4DmpI+MRXgAfSVL73V7kmDGKi7A/hwr/AFHMzsQ+qfEfCOo6B4aZOMwBaciUk1VYgZjS5SQ9A5djvMQGz5XtD92W/vIguG6RHCLyykAhQC1FYZhnEpTBJZskxVzFnOVfprchk+IoK0yX94wMSmWhRyZakVS6wFAhWrU/iMXJm1kixPhFLNKH6sfvLUf9hTDpxoHooljlLSo+KgTCZNOSWpouviR9hhtXNYKJ3AOfCLAM0j/DUnioZB4rIEUpm1VkF5igBft5QOYFBFVM4GoIL6ir/CF0Q6D9LA0jtAgsphWpDqHN0gg9xiZ2kkf5yuSZaB4qUr3RmFR4+QiGbl3uYOmPSG+mh0aE3bOgkg/jXn8kkJ8orq2vOFEsgbk5Zf8AsSHiuF8+6gg8rZ8xYdMtRG/KojxtDJVwUUIQ4M3GoVNSUlqkP6RJAUDc8oJhxlSlJ9UBNaWDCgjQOzD6y0J5rS/8KMyvKF/Z8sN2yonREsk3I9cg6ezDb1QdUU7KQmd/Kghittw8/ONI4RI/VH/rTQn+QBKvfBcMs9oIKQWFJMp1DtJ9ZQC+FzeCoivIZ0nBTFh0y1Ee0Qcv8VonNwZCSStBIbspUFGpb1XGu8GNKdsiccpmSyMxypXi52QEl2ABKSTQ0cwXomqVMxC5U/KUIQVrGTqkABiFFZIWRxUAKw6hZGWZIw5UhSjlSCSfVSCVH90VPfFyXspQICimWSWYnMv/AE0AqB5gc49Cl9PdmSkTUYaYlJlpEx0SyEqSlSSoBSUjOQl3B46W8f8A75lKQWrfKkpTLoSGIljMbP21cwYosRH6i/VGxOkyUkhYUo5VFlqCS4BI/Qodd29JSYyJmIKlBKmlodmCUpAcsOyOy9RdzGMNoKXLUqWSkIUHBU4yrejNod9nvFHG4pRYrUVE1qomlAL/AIdOEN4raJyy7HX7N2zKlTFJl5woO6yKtlJUSfSalaMxgG2ekPXhXWzAykpdBzZnQAAymsWFSTyvHHCc7ZQxAbib6+USE0rIBDMGHIOYokyWpdGtJxhyjtFUsAgozVCX3ahi1hwtAsZjEt2UJCD2qZrjs0JLsb3od0ZXXd2j61g2Gx0xAISogKoat56Q1G8r3Ls11AqUzEOzioOUBw76X74ozp2goDViXY8DcQCYk3ceMRU7coxO7LYmhSmAYEaEuSBqeJg845WHV6A1SC76uXilh8Ou9hvtGgnGkUKX5n5GMVWOTV0d9LDWJHh84SpT3c97/CA9fxVEcx3K+u6PMcm0ewoRTtFgIA08/wCkNmG4eP5wBzuHefzhifw+/wCcKUD9aP2fB/eIirEKHot3U9wgWdvW8B/SILncVH65mMakGViJh18SqBKUr9jv/wDIQEr4eJhutHDzMNTF1JBFTF+2kfun4kxELV7R7kiGC/pom/E/XfGo1r+WMUq3r7yB8IGrDAu+oY9ou27s6VggDmgf64RLq/p4KTA5Lhj5uPgP6RCfPCUlRdhx8owNu7dKCZcs1btKB8gY5w4gmrl9790XhgtW2cuT5ag6Sv8An/htTJakpndWJlP8QqAapI0F3B8CI6j7ONhTsWhaUHsS8taUK3pUgmxjjMJ0inS5M2SlTInJCVhgSQLByHA5bzHpn2cdIMDg8KVzJswLmK7SXP6sUIQirOo+kdI6JRTW5xLK1JOJtL6B5AorUVZbgOODWPHwjBErL+qlI/8AkW58Mw90d5K6QYbHyFJw7MaKJCQtI3sqve8eV9J8bLwmNRLllM2UkSyuoLuXWl0UHZa2+OdwTdROmOfa5/z9jcXiiEf4oT2m/RSwDazsn3xnT9pSs4QtS1LLUmTEovb0szeIin0h6YSUnDTcGogy1lapeTKl7doD0g1Gcu5qI4rEYtU2YuZNJUpSioneTXS3dDxxXyI/kVwj0Lb2N+55RNRLQpSc4QB1istgSFEpDtFbBdNsMvKmevEISzHIlBTcn0Qsb92kefT56lF1EmgAc2AsBwgJMUWKKIS+RNnumH2rsaXLK0qXiCwVlYg1ehBypcNaukc9O+1UGXNQmSJJMuYiUuSWyEhkuPF1CvCPLkrhxMO+CsaQjyN8nWdKOmuJxMqRLmLzS0oQqwBMxJWMxVd2JF6gAtWMjA7amlSwZi1GYkpU5JKgakEmpt5RUwsmZOHVy05i+am+zkx0EvouiUkFRKpjWBoFcGvFFDbZGU6kmYk3Nkzv2QrJQ6kEim5gYqoxAtZ90XcNiAjNLmAqlruxYhQfKocRWkUjh07y0bahsuScpbiWCl0q38DXnuiU9OZCSNEsfhEFIB18YipLBnPdAZNNex8BKzTEi1foRsKlmWSDKqAQVK8wkfHWMLM1jGqjbOYdtydfmd8Ggxa7M+cjtUiBVFlZClXJegAA9wiOOl5coYgtVwxfjA3DJRe8SqYQMM8M8EkaMrElQJUaxBSoqS1sYL1whGtzvx57jUmeiGfxUe4/FoGZtRQ13sPiYUKOBNP0d8k17/YdzoB4v8BD5Fbv5T8TChQYLUxcj0qyHVnf5p+ERm5UglRoA5NYUKC9pULH7oORUk7SlLbKoDtNXsmx33hbS2qmSUg1JO+w3s0KFFnjSmkcyzyeJy97BcZtNKJeYMxZiGNxepaK0vbqUSwVzMxJU2UAEgGjpTQXhQoaOJUTn8mSlaMiXtbJMmzEZlFZpm3O9a13CLW3tpBcqUEFi2ZbGx0D73J8BChRTQrsi8smq9HNzJhUSSXJiBhQooR5EDE+spChRjGlsHbCpEzOHLAt2lJYsQFOkg0LFrFmMV5WHK/2QNfgBrDQowxaOw3ByzATdjTwNoozXScp0hQoVOxpLTsiuYjChQxNih3hQoIDf6IYwS1TSVN2A3HtfXjGjtDbAAd3JtChQ6f20Hjc5xeIzGvOBrW8PCiVUxnJy3YAws0KFBFIGEDChRgGzsmQlCDOWNWQOI1by8d0DmpVPVV30YE30YaQoUB7yo7lFLE2KV0Ynk+iEjeogeV/KNCR0OHrzO5I+J+UKFFKR51mlh+jshHqZj+0X8rRfRh0AMEpA4AQ0KCKf//Z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45066" name="Picture 10" descr="https://encrypted-tbn2.gstatic.com/images?q=tbn:ANd9GcQnRRY2BXGQmM6Y0lINzHHRa2kQRUUCKgZXJLsHnUQkWByw9lP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2500" y="3276600"/>
            <a:ext cx="2857500" cy="1600200"/>
          </a:xfrm>
          <a:prstGeom prst="rect">
            <a:avLst/>
          </a:prstGeom>
          <a:noFill/>
        </p:spPr>
      </p:pic>
      <p:pic>
        <p:nvPicPr>
          <p:cNvPr id="2" name="Imagem 1" descr="Sem título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00475" y="2533650"/>
            <a:ext cx="4429125" cy="295275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72000" y="990600"/>
            <a:ext cx="419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Com obras de referência executadas, a </a:t>
            </a:r>
            <a:r>
              <a:rPr lang="pt-PT" sz="1400" dirty="0" err="1" smtClean="0"/>
              <a:t>Cobermetal</a:t>
            </a:r>
            <a:r>
              <a:rPr lang="pt-PT" sz="1400" dirty="0" smtClean="0"/>
              <a:t> é uma empresa experiente, com capacidade técnica para conceber e realizar grandes projetos.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40544" y="76200"/>
            <a:ext cx="8062912" cy="1470025"/>
          </a:xfrm>
        </p:spPr>
        <p:txBody>
          <a:bodyPr>
            <a:normAutofit/>
          </a:bodyPr>
          <a:lstStyle/>
          <a:p>
            <a:r>
              <a:rPr lang="pt-PT" sz="2800" dirty="0" smtClean="0"/>
              <a:t>Coberturas autoportantes</a:t>
            </a:r>
            <a:endParaRPr lang="pt-PT" sz="2800" dirty="0"/>
          </a:p>
        </p:txBody>
      </p:sp>
      <p:sp>
        <p:nvSpPr>
          <p:cNvPr id="4" name="Rectângulo 3"/>
          <p:cNvSpPr/>
          <p:nvPr/>
        </p:nvSpPr>
        <p:spPr>
          <a:xfrm>
            <a:off x="1219200" y="4648200"/>
            <a:ext cx="6629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>
                <a:solidFill>
                  <a:srgbClr val="FFC000"/>
                </a:solidFill>
              </a:rPr>
              <a:t>Vantagens:  Execução e montagem rápidas</a:t>
            </a:r>
          </a:p>
          <a:p>
            <a:r>
              <a:rPr lang="pt-PT" sz="1400" dirty="0" smtClean="0">
                <a:solidFill>
                  <a:srgbClr val="FFC000"/>
                </a:solidFill>
              </a:rPr>
              <a:t>                       Baixo custo de manutenção</a:t>
            </a:r>
          </a:p>
          <a:p>
            <a:r>
              <a:rPr lang="pt-PT" sz="1400" dirty="0" smtClean="0">
                <a:solidFill>
                  <a:srgbClr val="FFC000"/>
                </a:solidFill>
              </a:rPr>
              <a:t>                       Longevidade dos  materiais</a:t>
            </a:r>
          </a:p>
          <a:p>
            <a:r>
              <a:rPr lang="pt-PT" sz="1400" dirty="0" smtClean="0">
                <a:solidFill>
                  <a:srgbClr val="FFC000"/>
                </a:solidFill>
              </a:rPr>
              <a:t>                       Estética</a:t>
            </a:r>
          </a:p>
          <a:p>
            <a:r>
              <a:rPr lang="pt-PT" sz="1400" dirty="0" smtClean="0">
                <a:solidFill>
                  <a:srgbClr val="FFC000"/>
                </a:solidFill>
              </a:rPr>
              <a:t>                       Ausência de estruturas visíveis para fixação da cobertura</a:t>
            </a:r>
          </a:p>
          <a:p>
            <a:r>
              <a:rPr lang="pt-PT" sz="1400" dirty="0" smtClean="0">
                <a:solidFill>
                  <a:srgbClr val="FFC000"/>
                </a:solidFill>
              </a:rPr>
              <a:t>                       Alta qualidade de acabamento</a:t>
            </a:r>
          </a:p>
        </p:txBody>
      </p:sp>
      <p:pic>
        <p:nvPicPr>
          <p:cNvPr id="5" name="Imagem 4" descr="3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4960800"/>
            <a:ext cx="1920000" cy="1440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2362200" y="6172200"/>
            <a:ext cx="26035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dirty="0" smtClean="0"/>
              <a:t>(*) para trabalhos acima dos 30.000m2</a:t>
            </a:r>
            <a:endParaRPr lang="pt-PT" sz="1000" dirty="0"/>
          </a:p>
        </p:txBody>
      </p:sp>
      <p:pic>
        <p:nvPicPr>
          <p:cNvPr id="7" name="Imagem 6" descr="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100682"/>
            <a:ext cx="2971800" cy="1651918"/>
          </a:xfrm>
          <a:prstGeom prst="rect">
            <a:avLst/>
          </a:prstGeom>
        </p:spPr>
      </p:pic>
      <p:pic>
        <p:nvPicPr>
          <p:cNvPr id="8" name="Imagem 7" descr="image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00" y="152400"/>
            <a:ext cx="914400" cy="61485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ângulo 9"/>
          <p:cNvSpPr/>
          <p:nvPr/>
        </p:nvSpPr>
        <p:spPr>
          <a:xfrm>
            <a:off x="381000" y="1755100"/>
            <a:ext cx="85344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/>
              <a:t>Quando se pretendem obter áreas cobertas amplas, com o mínimo de obstáculos, uma execução rápida e económica, a escolha certa é o autoportante. </a:t>
            </a:r>
          </a:p>
          <a:p>
            <a:endParaRPr lang="pt-PT" sz="1400" dirty="0" smtClean="0"/>
          </a:p>
          <a:p>
            <a:r>
              <a:rPr lang="pt-PT" sz="1400" dirty="0" smtClean="0"/>
              <a:t>Este sistema necessita apenas de dois apoios para a fixação das telhas, tornando desnecessário o recurso a estruturas de suporte pesadas . </a:t>
            </a:r>
          </a:p>
          <a:p>
            <a:endParaRPr lang="pt-PT" sz="1400" dirty="0" smtClean="0"/>
          </a:p>
          <a:p>
            <a:r>
              <a:rPr lang="pt-PT" sz="1400" dirty="0" smtClean="0"/>
              <a:t>As coberturas autoportantes são compostas por telhas  em perfil de aço galvanizado ,com as características do aço Fe360, definidas no Regulamento de Estruturas de Aço para Edifícios (R.S.A.E.). A galvanização das chapas é feita a quente, seguindo-se a aplicação de um primário e da pré lacagem de 25µ (</a:t>
            </a:r>
            <a:r>
              <a:rPr lang="pt-PT" sz="1400" dirty="0" err="1" smtClean="0"/>
              <a:t>microns</a:t>
            </a:r>
            <a:r>
              <a:rPr lang="pt-PT" sz="1400" dirty="0" smtClean="0"/>
              <a:t>) no exterior e de 10µ no interior da telha. A coloração final pode ser escolhida pelo cliente (*). </a:t>
            </a:r>
          </a:p>
          <a:p>
            <a:endParaRPr lang="pt-PT" sz="1400" dirty="0" smtClean="0"/>
          </a:p>
          <a:p>
            <a:r>
              <a:rPr lang="pt-PT" sz="1400" dirty="0" smtClean="0"/>
              <a:t>A moldagem dos perfis é feita em função das características/dimensões de cada obra.</a:t>
            </a:r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DSC_04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3048000"/>
            <a:ext cx="4038600" cy="2703526"/>
          </a:xfrm>
          <a:prstGeom prst="rect">
            <a:avLst/>
          </a:prstGeom>
        </p:spPr>
      </p:pic>
      <p:pic>
        <p:nvPicPr>
          <p:cNvPr id="4" name="Marcador de Posição de Conteúdo 3" descr="DSCN103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81000" y="670954"/>
            <a:ext cx="3557847" cy="1783677"/>
          </a:xfrm>
          <a:prstGeom prst="rect">
            <a:avLst/>
          </a:prstGeom>
        </p:spPr>
      </p:pic>
      <p:pic>
        <p:nvPicPr>
          <p:cNvPr id="5" name="Imagem 4" descr="2009.05.01 0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4317000"/>
            <a:ext cx="2880000" cy="2160000"/>
          </a:xfrm>
          <a:prstGeom prst="rect">
            <a:avLst/>
          </a:prstGeom>
        </p:spPr>
      </p:pic>
      <p:pic>
        <p:nvPicPr>
          <p:cNvPr id="7" name="Imagem 6" descr="0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1000" y="3034800"/>
            <a:ext cx="1440000" cy="1080000"/>
          </a:xfrm>
          <a:prstGeom prst="rect">
            <a:avLst/>
          </a:prstGeom>
        </p:spPr>
      </p:pic>
      <p:pic>
        <p:nvPicPr>
          <p:cNvPr id="8" name="Imagem 7" descr="2009.05.01 07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81600" y="685800"/>
            <a:ext cx="3276600" cy="1800000"/>
          </a:xfrm>
          <a:prstGeom prst="rect">
            <a:avLst/>
          </a:prstGeom>
        </p:spPr>
      </p:pic>
      <p:sp>
        <p:nvSpPr>
          <p:cNvPr id="9" name="Rectângulo 8"/>
          <p:cNvSpPr/>
          <p:nvPr/>
        </p:nvSpPr>
        <p:spPr>
          <a:xfrm>
            <a:off x="1905000" y="2792849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400" dirty="0" smtClean="0"/>
              <a:t>A versatilidade deste tipo de cobertura oferece um vasto leque de opções técnicas .  Em coberturas simples ou duplas, as características de resistência e durabilidade do material tornam a telha autoportante num produto único.</a:t>
            </a:r>
            <a:endParaRPr lang="pt-PT" sz="1400" dirty="0"/>
          </a:p>
        </p:txBody>
      </p:sp>
    </p:spTree>
  </p:cSld>
  <p:clrMapOvr>
    <a:masterClrMapping/>
  </p:clrMapOvr>
  <p:transition spd="med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ergia">
  <a:themeElements>
    <a:clrScheme name="Energia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nergia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Energia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5390</TotalTime>
  <Words>3196</Words>
  <Application>Microsoft Office PowerPoint</Application>
  <PresentationFormat>Apresentação no Ecrã (4:3)</PresentationFormat>
  <Paragraphs>934</Paragraphs>
  <Slides>63</Slides>
  <Notes>6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0</vt:i4>
      </vt:variant>
      <vt:variant>
        <vt:lpstr>Títulos dos diapositivos</vt:lpstr>
      </vt:variant>
      <vt:variant>
        <vt:i4>63</vt:i4>
      </vt:variant>
    </vt:vector>
  </HeadingPairs>
  <TitlesOfParts>
    <vt:vector size="64" baseType="lpstr">
      <vt:lpstr>Energia</vt:lpstr>
      <vt:lpstr>Cobermetal</vt:lpstr>
      <vt:lpstr>Diapositivo 2</vt:lpstr>
      <vt:lpstr>Diapositivo 3</vt:lpstr>
      <vt:lpstr>Diapositivo 4</vt:lpstr>
      <vt:lpstr>Diapositivo 5</vt:lpstr>
      <vt:lpstr>Diapositivo 6</vt:lpstr>
      <vt:lpstr>Diapositivo 7</vt:lpstr>
      <vt:lpstr>Coberturas autoportantes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                                 Aspetos técnicos </vt:lpstr>
      <vt:lpstr>Diapositivo 25</vt:lpstr>
      <vt:lpstr>Diapositivo 26</vt:lpstr>
      <vt:lpstr>Diapositivo 27</vt:lpstr>
      <vt:lpstr>     Aspetos técnicos</vt:lpstr>
      <vt:lpstr>     Aspetos técnicos</vt:lpstr>
      <vt:lpstr>Diapositivo 30</vt:lpstr>
      <vt:lpstr>Diapositivo 31</vt:lpstr>
      <vt:lpstr>Diapositivo 32</vt:lpstr>
      <vt:lpstr>Diapositivo 33</vt:lpstr>
      <vt:lpstr>Revestimento de fachadas</vt:lpstr>
      <vt:lpstr>Diapositivo 35</vt:lpstr>
      <vt:lpstr>Diapositivo 36</vt:lpstr>
      <vt:lpstr>Diapositivo 37</vt:lpstr>
      <vt:lpstr>Diapositivo 38</vt:lpstr>
      <vt:lpstr>Diapositivo 39</vt:lpstr>
      <vt:lpstr>Diapositivo 40</vt:lpstr>
      <vt:lpstr>Diapositivo 41</vt:lpstr>
      <vt:lpstr>Diapositivo 42</vt:lpstr>
      <vt:lpstr>Diapositivo 43</vt:lpstr>
      <vt:lpstr>Diapositivo 44</vt:lpstr>
      <vt:lpstr>Diapositivo 45</vt:lpstr>
      <vt:lpstr>Diapositivo 46</vt:lpstr>
      <vt:lpstr>Diapositivo 47</vt:lpstr>
      <vt:lpstr>Complexos de isolamento e fachada </vt:lpstr>
      <vt:lpstr>Diapositivo 49</vt:lpstr>
      <vt:lpstr>Diapositivo 50</vt:lpstr>
      <vt:lpstr>Diapositivo 51</vt:lpstr>
      <vt:lpstr>Diapositivo 52</vt:lpstr>
      <vt:lpstr>Coberturas tradicionais</vt:lpstr>
      <vt:lpstr>Diapositivo 54</vt:lpstr>
      <vt:lpstr>Diapositivo 55</vt:lpstr>
      <vt:lpstr>Diapositivo 56</vt:lpstr>
      <vt:lpstr>Diapositivo 57</vt:lpstr>
      <vt:lpstr>Curriculum da Empresa</vt:lpstr>
      <vt:lpstr>Internacionalização</vt:lpstr>
      <vt:lpstr>Diapositivo 60</vt:lpstr>
      <vt:lpstr>Diapositivo 61</vt:lpstr>
      <vt:lpstr>Diapositivo 62</vt:lpstr>
      <vt:lpstr>Diapositivo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cobermetal</dc:title>
  <dc:creator>Grosso</dc:creator>
  <cp:lastModifiedBy>Grosso</cp:lastModifiedBy>
  <cp:revision>538</cp:revision>
  <dcterms:created xsi:type="dcterms:W3CDTF">2014-03-27T15:13:54Z</dcterms:created>
  <dcterms:modified xsi:type="dcterms:W3CDTF">2014-09-30T11:13:03Z</dcterms:modified>
</cp:coreProperties>
</file>